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304" r:id="rId4"/>
    <p:sldId id="305" r:id="rId5"/>
    <p:sldId id="258" r:id="rId6"/>
    <p:sldId id="260" r:id="rId7"/>
    <p:sldId id="275" r:id="rId8"/>
    <p:sldId id="293" r:id="rId9"/>
    <p:sldId id="294" r:id="rId10"/>
    <p:sldId id="295" r:id="rId11"/>
    <p:sldId id="296" r:id="rId12"/>
    <p:sldId id="300" r:id="rId13"/>
    <p:sldId id="297" r:id="rId14"/>
    <p:sldId id="298" r:id="rId15"/>
    <p:sldId id="299" r:id="rId16"/>
    <p:sldId id="301" r:id="rId17"/>
    <p:sldId id="303" r:id="rId18"/>
    <p:sldId id="302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6" autoAdjust="0"/>
    <p:restoredTop sz="82975" autoAdjust="0"/>
  </p:normalViewPr>
  <p:slideViewPr>
    <p:cSldViewPr>
      <p:cViewPr varScale="1">
        <p:scale>
          <a:sx n="89" d="100"/>
          <a:sy n="89" d="100"/>
        </p:scale>
        <p:origin x="-63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7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A3C7E-9757-49AD-A829-CE49D08EA01A}" type="datetimeFigureOut">
              <a:rPr lang="en-US" smtClean="0"/>
              <a:pPr/>
              <a:t>6/15/2020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7672F-B20F-4DB1-9B37-A251E5DDA9E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76426-EAA0-4377-8B9B-F33A7E35ADC2}" type="datetimeFigureOut">
              <a:rPr lang="en-US" smtClean="0"/>
              <a:pPr/>
              <a:t>6/15/2020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7F382-3EEC-44B0-98FD-6FD2DCF5B19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/>
              <a:t>Buna </a:t>
            </a:r>
            <a:r>
              <a:rPr lang="en-US" dirty="0" err="1"/>
              <a:t>ziua</a:t>
            </a:r>
            <a:r>
              <a:rPr lang="en-US" dirty="0"/>
              <a:t> ,</a:t>
            </a:r>
          </a:p>
          <a:p>
            <a:pPr>
              <a:spcBef>
                <a:spcPct val="0"/>
              </a:spcBef>
            </a:pPr>
            <a:r>
              <a:rPr lang="en-US" dirty="0" err="1"/>
              <a:t>Numele</a:t>
            </a:r>
            <a:r>
              <a:rPr lang="en-US" baseline="0" dirty="0"/>
              <a:t> </a:t>
            </a:r>
            <a:r>
              <a:rPr lang="en-US" baseline="0" dirty="0" err="1"/>
              <a:t>meu</a:t>
            </a:r>
            <a:r>
              <a:rPr lang="en-US" baseline="0" dirty="0"/>
              <a:t> </a:t>
            </a:r>
            <a:r>
              <a:rPr lang="en-US" baseline="0" dirty="0" err="1"/>
              <a:t>esti</a:t>
            </a:r>
            <a:r>
              <a:rPr lang="en-US" baseline="0" dirty="0"/>
              <a:t> …</a:t>
            </a:r>
            <a:r>
              <a:rPr lang="en-US" baseline="0" dirty="0" err="1"/>
              <a:t>si</a:t>
            </a:r>
            <a:r>
              <a:rPr lang="en-US" baseline="0" dirty="0"/>
              <a:t> </a:t>
            </a:r>
            <a:r>
              <a:rPr lang="en-US" baseline="0" dirty="0" err="1"/>
              <a:t>azi</a:t>
            </a:r>
            <a:r>
              <a:rPr lang="en-US" baseline="0" dirty="0"/>
              <a:t> </a:t>
            </a:r>
            <a:endParaRPr lang="ro-RO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 </a:t>
            </a:r>
            <a:r>
              <a:rPr lang="en-US" dirty="0" err="1"/>
              <a:t>dekstop</a:t>
            </a:r>
            <a:r>
              <a:rPr lang="en-US" dirty="0"/>
              <a:t> :</a:t>
            </a:r>
            <a:r>
              <a:rPr lang="en-US" baseline="0" dirty="0"/>
              <a:t> </a:t>
            </a:r>
          </a:p>
          <a:p>
            <a:r>
              <a:rPr lang="en-US" baseline="0" dirty="0"/>
              <a:t>	- </a:t>
            </a:r>
            <a:r>
              <a:rPr lang="en-US" baseline="0" dirty="0" err="1"/>
              <a:t>fereastra</a:t>
            </a:r>
            <a:r>
              <a:rPr lang="en-US" baseline="0" dirty="0"/>
              <a:t> </a:t>
            </a:r>
            <a:r>
              <a:rPr lang="en-US" baseline="0" dirty="0" err="1"/>
              <a:t>principala</a:t>
            </a:r>
            <a:r>
              <a:rPr lang="en-US" baseline="0" dirty="0"/>
              <a:t> in </a:t>
            </a:r>
            <a:r>
              <a:rPr lang="en-US" baseline="0" dirty="0" err="1"/>
              <a:t>spatele</a:t>
            </a:r>
            <a:r>
              <a:rPr lang="en-US" baseline="0" dirty="0"/>
              <a:t> </a:t>
            </a:r>
            <a:r>
              <a:rPr lang="en-US" baseline="0" dirty="0" err="1"/>
              <a:t>careia</a:t>
            </a:r>
            <a:r>
              <a:rPr lang="en-US" baseline="0" dirty="0"/>
              <a:t> se </a:t>
            </a:r>
            <a:r>
              <a:rPr lang="en-US" baseline="0" dirty="0" err="1"/>
              <a:t>fac</a:t>
            </a:r>
            <a:r>
              <a:rPr lang="en-US" baseline="0" dirty="0"/>
              <a:t> </a:t>
            </a:r>
            <a:r>
              <a:rPr lang="en-US" baseline="0" dirty="0" err="1"/>
              <a:t>cele</a:t>
            </a:r>
            <a:r>
              <a:rPr lang="en-US" baseline="0" dirty="0"/>
              <a:t> </a:t>
            </a:r>
            <a:r>
              <a:rPr lang="en-US" baseline="0" dirty="0" err="1"/>
              <a:t>mai</a:t>
            </a:r>
            <a:r>
              <a:rPr lang="en-US" baseline="0" dirty="0"/>
              <a:t> </a:t>
            </a:r>
            <a:r>
              <a:rPr lang="en-US" baseline="0" dirty="0" err="1"/>
              <a:t>multe</a:t>
            </a:r>
            <a:r>
              <a:rPr lang="en-US" baseline="0" dirty="0"/>
              <a:t> </a:t>
            </a:r>
            <a:r>
              <a:rPr lang="en-US" baseline="0" dirty="0" err="1"/>
              <a:t>operatii</a:t>
            </a:r>
            <a:r>
              <a:rPr lang="en-US" baseline="0" dirty="0"/>
              <a:t> din </a:t>
            </a:r>
            <a:r>
              <a:rPr lang="en-US" baseline="0" dirty="0" err="1"/>
              <a:t>sistem</a:t>
            </a:r>
            <a:r>
              <a:rPr lang="en-US" baseline="0" dirty="0"/>
              <a:t> – </a:t>
            </a:r>
            <a:r>
              <a:rPr lang="en-US" baseline="0" dirty="0" err="1"/>
              <a:t>punct</a:t>
            </a:r>
            <a:r>
              <a:rPr lang="en-US" baseline="0" dirty="0"/>
              <a:t> central</a:t>
            </a:r>
          </a:p>
          <a:p>
            <a:r>
              <a:rPr lang="en-US" baseline="0" dirty="0"/>
              <a:t>	- WPF </a:t>
            </a:r>
            <a:r>
              <a:rPr lang="en-US" baseline="0" dirty="0" err="1"/>
              <a:t>folosita</a:t>
            </a:r>
            <a:r>
              <a:rPr lang="en-US" baseline="0" dirty="0"/>
              <a:t> </a:t>
            </a:r>
            <a:r>
              <a:rPr lang="en-US" baseline="0" dirty="0" err="1"/>
              <a:t>pentru</a:t>
            </a:r>
            <a:r>
              <a:rPr lang="en-US" baseline="0" dirty="0"/>
              <a:t> </a:t>
            </a:r>
            <a:r>
              <a:rPr lang="en-US" baseline="0" dirty="0" err="1"/>
              <a:t>afisarea</a:t>
            </a:r>
            <a:r>
              <a:rPr lang="en-US" baseline="0" dirty="0"/>
              <a:t> </a:t>
            </a:r>
            <a:r>
              <a:rPr lang="en-US" baseline="0" dirty="0" err="1"/>
              <a:t>pozelor</a:t>
            </a:r>
            <a:r>
              <a:rPr lang="en-US" baseline="0" dirty="0"/>
              <a:t> </a:t>
            </a:r>
            <a:r>
              <a:rPr lang="en-US" baseline="0" dirty="0" err="1"/>
              <a:t>primite</a:t>
            </a:r>
            <a:r>
              <a:rPr lang="en-US" baseline="0" dirty="0"/>
              <a:t> de la </a:t>
            </a:r>
            <a:r>
              <a:rPr lang="en-US" baseline="0" dirty="0" err="1"/>
              <a:t>fereastra</a:t>
            </a:r>
            <a:r>
              <a:rPr lang="en-US" baseline="0" dirty="0"/>
              <a:t> </a:t>
            </a:r>
            <a:r>
              <a:rPr lang="en-US" baseline="0" dirty="0" err="1"/>
              <a:t>principala</a:t>
            </a:r>
            <a:endParaRPr lang="en-US" dirty="0"/>
          </a:p>
          <a:p>
            <a:endParaRPr lang="en-US" dirty="0"/>
          </a:p>
          <a:p>
            <a:r>
              <a:rPr lang="en-US" dirty="0"/>
              <a:t>App </a:t>
            </a:r>
            <a:r>
              <a:rPr lang="en-US" dirty="0" err="1"/>
              <a:t>mobila</a:t>
            </a:r>
            <a:r>
              <a:rPr lang="en-US" baseline="0" dirty="0"/>
              <a:t> .. </a:t>
            </a:r>
            <a:r>
              <a:rPr lang="en-US" baseline="0" dirty="0" err="1"/>
              <a:t>Preia</a:t>
            </a:r>
            <a:r>
              <a:rPr lang="en-US" baseline="0" dirty="0"/>
              <a:t> input de la </a:t>
            </a:r>
            <a:r>
              <a:rPr lang="en-US" baseline="0" dirty="0" err="1"/>
              <a:t>utilizator</a:t>
            </a:r>
            <a:r>
              <a:rPr lang="en-US" baseline="0" dirty="0"/>
              <a:t> , </a:t>
            </a:r>
            <a:r>
              <a:rPr lang="en-US" baseline="0" dirty="0" err="1"/>
              <a:t>trateaza</a:t>
            </a:r>
            <a:r>
              <a:rPr lang="en-US" baseline="0" dirty="0"/>
              <a:t> </a:t>
            </a:r>
            <a:r>
              <a:rPr lang="en-US" baseline="0" dirty="0" err="1"/>
              <a:t>comenzile</a:t>
            </a:r>
            <a:r>
              <a:rPr lang="en-US" baseline="0" dirty="0"/>
              <a:t> </a:t>
            </a:r>
            <a:r>
              <a:rPr lang="ro-RO" baseline="0" dirty="0"/>
              <a:t>în manipulatoarae</a:t>
            </a:r>
            <a:r>
              <a:rPr lang="en-US" baseline="0" dirty="0"/>
              <a:t> din </a:t>
            </a:r>
            <a:r>
              <a:rPr lang="en-US" baseline="0" dirty="0" err="1"/>
              <a:t>clasa</a:t>
            </a:r>
            <a:r>
              <a:rPr lang="en-US" baseline="0" dirty="0"/>
              <a:t> Main</a:t>
            </a:r>
            <a:r>
              <a:rPr lang="ro-RO" baseline="0" dirty="0"/>
              <a:t> =</a:t>
            </a:r>
            <a:r>
              <a:rPr lang="en-US" baseline="0" dirty="0"/>
              <a:t>&gt; </a:t>
            </a:r>
            <a:r>
              <a:rPr lang="en-US" baseline="0" dirty="0" err="1"/>
              <a:t>rezultatul</a:t>
            </a:r>
            <a:r>
              <a:rPr lang="en-US" baseline="0" dirty="0"/>
              <a:t> </a:t>
            </a:r>
            <a:r>
              <a:rPr lang="en-US" baseline="0" dirty="0" err="1"/>
              <a:t>trimite</a:t>
            </a:r>
            <a:r>
              <a:rPr lang="en-US" baseline="0" dirty="0"/>
              <a:t> </a:t>
            </a:r>
            <a:r>
              <a:rPr lang="en-US" baseline="0" dirty="0" err="1"/>
              <a:t>prin</a:t>
            </a:r>
            <a:r>
              <a:rPr lang="en-US" baseline="0" dirty="0"/>
              <a:t> Bluetooth la </a:t>
            </a:r>
            <a:r>
              <a:rPr lang="en-US" baseline="0" dirty="0" err="1"/>
              <a:t>Arduino</a:t>
            </a:r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Aici</a:t>
            </a:r>
            <a:r>
              <a:rPr lang="en-US" baseline="0" dirty="0"/>
              <a:t> </a:t>
            </a:r>
            <a:r>
              <a:rPr lang="en-US" baseline="0" dirty="0" err="1"/>
              <a:t>vedem</a:t>
            </a:r>
            <a:r>
              <a:rPr lang="en-US" baseline="0" dirty="0"/>
              <a:t> : - </a:t>
            </a:r>
            <a:r>
              <a:rPr lang="en-US" baseline="0" dirty="0" err="1"/>
              <a:t>transmisia</a:t>
            </a:r>
            <a:r>
              <a:rPr lang="en-US" baseline="0" dirty="0"/>
              <a:t> live, </a:t>
            </a:r>
            <a:r>
              <a:rPr lang="en-US" baseline="0" dirty="0" err="1"/>
              <a:t>captura</a:t>
            </a:r>
            <a:r>
              <a:rPr lang="en-US" baseline="0" dirty="0"/>
              <a:t> </a:t>
            </a:r>
            <a:r>
              <a:rPr lang="en-US" baseline="0" dirty="0" err="1"/>
              <a:t>curenta</a:t>
            </a:r>
            <a:r>
              <a:rPr lang="en-US" baseline="0" dirty="0"/>
              <a:t>, </a:t>
            </a:r>
            <a:r>
              <a:rPr lang="en-US" baseline="0" dirty="0" err="1"/>
              <a:t>pozele</a:t>
            </a:r>
            <a:r>
              <a:rPr lang="en-US" baseline="0" dirty="0"/>
              <a:t> </a:t>
            </a:r>
            <a:r>
              <a:rPr lang="en-US" baseline="0" dirty="0" err="1"/>
              <a:t>salvate</a:t>
            </a:r>
            <a:r>
              <a:rPr lang="en-US" baseline="0" dirty="0"/>
              <a:t> . </a:t>
            </a:r>
            <a:r>
              <a:rPr lang="en-US" baseline="0" dirty="0" err="1"/>
              <a:t>Anumite</a:t>
            </a:r>
            <a:r>
              <a:rPr lang="en-US" baseline="0" dirty="0"/>
              <a:t> </a:t>
            </a:r>
            <a:r>
              <a:rPr lang="en-US" baseline="0" dirty="0" err="1"/>
              <a:t>comenzi</a:t>
            </a:r>
            <a:endParaRPr lang="en-US" baseline="0" dirty="0"/>
          </a:p>
          <a:p>
            <a:r>
              <a:rPr lang="en-US" baseline="0" dirty="0"/>
              <a:t>	- 3 </a:t>
            </a:r>
            <a:r>
              <a:rPr lang="en-US" baseline="0" dirty="0" err="1"/>
              <a:t>moduri</a:t>
            </a:r>
            <a:r>
              <a:rPr lang="en-US" baseline="0" dirty="0"/>
              <a:t> de </a:t>
            </a:r>
            <a:r>
              <a:rPr lang="en-US" baseline="0" dirty="0" err="1"/>
              <a:t>utilizare</a:t>
            </a:r>
            <a:r>
              <a:rPr lang="en-US" baseline="0" dirty="0"/>
              <a:t> : </a:t>
            </a:r>
            <a:r>
              <a:rPr lang="en-US" baseline="0" dirty="0" err="1"/>
              <a:t>Captura</a:t>
            </a:r>
            <a:r>
              <a:rPr lang="en-US" baseline="0" dirty="0"/>
              <a:t> , </a:t>
            </a:r>
            <a:r>
              <a:rPr lang="en-US" baseline="0" dirty="0" err="1"/>
              <a:t>Importare</a:t>
            </a:r>
            <a:r>
              <a:rPr lang="en-US" baseline="0" dirty="0"/>
              <a:t> , </a:t>
            </a:r>
            <a:r>
              <a:rPr lang="en-US" baseline="0" dirty="0" err="1"/>
              <a:t>Decupare</a:t>
            </a:r>
            <a:r>
              <a:rPr lang="en-US" baseline="0" dirty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-Mobil</a:t>
            </a:r>
            <a:r>
              <a:rPr lang="ro-RO" baseline="0" dirty="0"/>
              <a:t> : Telecomanda   .. Ce face aplicația mobilă?</a:t>
            </a:r>
          </a:p>
          <a:p>
            <a:r>
              <a:rPr lang="ro-RO" baseline="0" dirty="0"/>
              <a:t>-Arduino : un periferic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urma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testarii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sistemului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diferite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condiitii</a:t>
            </a:r>
            <a:r>
              <a:rPr lang="en-US" baseline="0" dirty="0" smtClean="0"/>
              <a:t> s-a </a:t>
            </a:r>
            <a:r>
              <a:rPr lang="en-US" baseline="0" dirty="0" err="1" smtClean="0"/>
              <a:t>observat</a:t>
            </a:r>
            <a:r>
              <a:rPr lang="en-US" baseline="0" dirty="0" smtClean="0"/>
              <a:t> ca: </a:t>
            </a:r>
            <a:endParaRPr lang="en-US" dirty="0" smtClean="0"/>
          </a:p>
          <a:p>
            <a:r>
              <a:rPr lang="ro-RO" dirty="0" smtClean="0"/>
              <a:t>Așezarea</a:t>
            </a:r>
            <a:r>
              <a:rPr lang="ro-RO" baseline="0" dirty="0" smtClean="0"/>
              <a:t> </a:t>
            </a:r>
            <a:r>
              <a:rPr lang="ro-RO" baseline="0" dirty="0"/>
              <a:t>– unghiuri ...poze distorsionate</a:t>
            </a:r>
          </a:p>
          <a:p>
            <a:r>
              <a:rPr lang="ro-RO" baseline="0" dirty="0"/>
              <a:t>Calitatea – Aparat foto , PC – procesare frameuri și imagini</a:t>
            </a:r>
            <a:endParaRPr lang="en-US" baseline="0" dirty="0"/>
          </a:p>
          <a:p>
            <a:r>
              <a:rPr lang="en-US" baseline="0" dirty="0" err="1"/>
              <a:t>Utilizatorul</a:t>
            </a:r>
            <a:r>
              <a:rPr lang="en-US" baseline="0" dirty="0"/>
              <a:t> nu </a:t>
            </a:r>
            <a:r>
              <a:rPr lang="en-US" baseline="0" dirty="0" err="1"/>
              <a:t>stie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foloseasca</a:t>
            </a:r>
            <a:r>
              <a:rPr lang="en-US" baseline="0" dirty="0"/>
              <a:t> </a:t>
            </a:r>
            <a:r>
              <a:rPr lang="en-US" baseline="0" dirty="0" err="1"/>
              <a:t>bine</a:t>
            </a:r>
            <a:r>
              <a:rPr lang="en-US" baseline="0" dirty="0"/>
              <a:t> </a:t>
            </a:r>
            <a:r>
              <a:rPr lang="en-US" baseline="0" dirty="0" err="1" smtClean="0"/>
              <a:t>sistemul</a:t>
            </a:r>
            <a:r>
              <a:rPr lang="en-US" baseline="0" dirty="0" smtClean="0"/>
              <a:t> -&gt; cum </a:t>
            </a:r>
            <a:r>
              <a:rPr lang="en-US" baseline="0" dirty="0" err="1" smtClean="0"/>
              <a:t>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creeaza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mediul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lucru</a:t>
            </a:r>
            <a:r>
              <a:rPr lang="en-US" baseline="0" dirty="0" smtClean="0"/>
              <a:t> , cum </a:t>
            </a:r>
            <a:r>
              <a:rPr lang="en-US" baseline="0" dirty="0" err="1" smtClean="0"/>
              <a:t>editeaza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imaginile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Explicare de ce servo</a:t>
            </a:r>
            <a:r>
              <a:rPr lang="ro-RO" baseline="0" dirty="0"/>
              <a:t> motoras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Independenta</a:t>
            </a:r>
            <a:r>
              <a:rPr lang="en-US" baseline="0" dirty="0"/>
              <a:t> …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vad</a:t>
            </a:r>
            <a:r>
              <a:rPr lang="en-US" baseline="0" dirty="0"/>
              <a:t> </a:t>
            </a:r>
            <a:r>
              <a:rPr lang="en-US" baseline="0" dirty="0" err="1"/>
              <a:t>pe</a:t>
            </a:r>
            <a:r>
              <a:rPr lang="en-US" baseline="0" dirty="0"/>
              <a:t> </a:t>
            </a:r>
            <a:r>
              <a:rPr lang="en-US" baseline="0" dirty="0" err="1"/>
              <a:t>telefon</a:t>
            </a:r>
            <a:r>
              <a:rPr lang="en-US" baseline="0" dirty="0"/>
              <a:t> </a:t>
            </a:r>
            <a:r>
              <a:rPr lang="en-US" baseline="0" dirty="0" err="1"/>
              <a:t>imaginile</a:t>
            </a:r>
            <a:r>
              <a:rPr lang="en-US" baseline="0" dirty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Aplica</a:t>
            </a:r>
            <a:r>
              <a:rPr lang="ro-RO" baseline="0" dirty="0" smtClean="0"/>
              <a:t>ția și-a atins in mare parte obiectivele</a:t>
            </a:r>
            <a:endParaRPr lang="en-US" baseline="0" dirty="0" smtClean="0"/>
          </a:p>
          <a:p>
            <a:r>
              <a:rPr lang="en-US" baseline="0" dirty="0" err="1" smtClean="0"/>
              <a:t>Sistem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rentabil</a:t>
            </a:r>
            <a:r>
              <a:rPr lang="en-US" baseline="0" dirty="0" smtClean="0"/>
              <a:t> -&gt; cat </a:t>
            </a:r>
            <a:r>
              <a:rPr lang="en-US" baseline="0" dirty="0" err="1" smtClean="0"/>
              <a:t>costa</a:t>
            </a:r>
            <a:r>
              <a:rPr lang="en-US" baseline="0" dirty="0" smtClean="0"/>
              <a:t> camera , </a:t>
            </a:r>
            <a:r>
              <a:rPr lang="en-US" baseline="0" dirty="0" err="1" smtClean="0"/>
              <a:t>arduino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poate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folosit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</a:t>
            </a:r>
            <a:r>
              <a:rPr lang="ro-RO" baseline="0" dirty="0" smtClean="0"/>
              <a:t>ția desktop</a:t>
            </a:r>
            <a:endParaRPr lang="en-US" baseline="0" dirty="0" smtClean="0"/>
          </a:p>
          <a:p>
            <a:r>
              <a:rPr lang="en-US" baseline="0" dirty="0" err="1" smtClean="0"/>
              <a:t>Inginerie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idei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realizabile</a:t>
            </a:r>
            <a:endParaRPr lang="en-US" baseline="0" dirty="0" smtClean="0"/>
          </a:p>
          <a:p>
            <a:r>
              <a:rPr lang="en-US" baseline="0" dirty="0" smtClean="0"/>
              <a:t>Om + … </a:t>
            </a:r>
            <a:r>
              <a:rPr lang="en-US" baseline="0" dirty="0" err="1" smtClean="0"/>
              <a:t>activitatea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omului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lucru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care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proiect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l-a </a:t>
            </a:r>
            <a:r>
              <a:rPr lang="en-US" baseline="0" dirty="0" err="1" smtClean="0"/>
              <a:t>propus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err="1" smtClean="0"/>
              <a:t>Voi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trece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</a:t>
            </a:r>
            <a:r>
              <a:rPr lang="ro-RO" baseline="0" dirty="0"/>
              <a:t>		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Tema proiectului meu este sistem</a:t>
            </a:r>
            <a:r>
              <a:rPr lang="ro-RO" baseline="0" dirty="0" smtClean="0"/>
              <a:t> alcatuit din aplicatii folosite pentru :  - predarea ...acest lucru fiind posibil prin: </a:t>
            </a:r>
            <a:endParaRPr lang="ro-RO" dirty="0" smtClean="0"/>
          </a:p>
          <a:p>
            <a:r>
              <a:rPr lang="ro-RO" baseline="0" dirty="0" smtClean="0"/>
              <a:t>	             </a:t>
            </a:r>
            <a:r>
              <a:rPr lang="en-US" baseline="0" dirty="0" smtClean="0"/>
              <a:t>– </a:t>
            </a:r>
            <a:r>
              <a:rPr lang="ro-RO" baseline="0" dirty="0" smtClean="0"/>
              <a:t>a </a:t>
            </a:r>
            <a:r>
              <a:rPr lang="en-US" baseline="0" dirty="0" err="1" smtClean="0"/>
              <a:t>fotogr</a:t>
            </a:r>
            <a:r>
              <a:rPr lang="ro-RO" baseline="0" dirty="0" smtClean="0"/>
              <a:t>afia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programatic</a:t>
            </a:r>
            <a:r>
              <a:rPr lang="ro-RO" baseline="0" dirty="0" smtClean="0"/>
              <a:t> tabla</a:t>
            </a:r>
            <a:endParaRPr lang="en-US" baseline="0" dirty="0"/>
          </a:p>
          <a:p>
            <a:r>
              <a:rPr lang="en-US" baseline="0" dirty="0"/>
              <a:t>	             - </a:t>
            </a:r>
            <a:r>
              <a:rPr lang="ro-RO" baseline="0" dirty="0" smtClean="0"/>
              <a:t>a edita pozele </a:t>
            </a:r>
            <a:r>
              <a:rPr lang="en-US" baseline="0" dirty="0" smtClean="0"/>
              <a:t> </a:t>
            </a:r>
            <a:r>
              <a:rPr lang="en-US" baseline="0" dirty="0"/>
              <a:t>: </a:t>
            </a:r>
            <a:r>
              <a:rPr lang="en-US" baseline="0" dirty="0" err="1"/>
              <a:t>decupare</a:t>
            </a:r>
            <a:r>
              <a:rPr lang="en-US" baseline="0" dirty="0"/>
              <a:t> </a:t>
            </a:r>
            <a:r>
              <a:rPr lang="en-US" baseline="0" dirty="0" smtClean="0"/>
              <a:t>,</a:t>
            </a:r>
            <a:r>
              <a:rPr lang="en-US" baseline="0" dirty="0" err="1" smtClean="0"/>
              <a:t>rotire</a:t>
            </a:r>
            <a:r>
              <a:rPr lang="en-US" baseline="0" dirty="0" smtClean="0"/>
              <a:t>, </a:t>
            </a:r>
            <a:r>
              <a:rPr lang="en-US" baseline="0" dirty="0"/>
              <a:t>m</a:t>
            </a:r>
            <a:r>
              <a:rPr lang="ro-RO" baseline="0" dirty="0"/>
              <a:t>ărire , micșorare </a:t>
            </a:r>
            <a:r>
              <a:rPr lang="ro-RO" baseline="0" dirty="0" smtClean="0"/>
              <a:t>etc</a:t>
            </a:r>
          </a:p>
          <a:p>
            <a:r>
              <a:rPr lang="ro-RO" baseline="0" dirty="0" smtClean="0"/>
              <a:t> 	             - afisarea lor pe ecran secundar – in acest caz: videoproiector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 smtClean="0"/>
              <a:t>Sistemul</a:t>
            </a:r>
            <a:r>
              <a:rPr lang="ro-RO" baseline="0" dirty="0" smtClean="0"/>
              <a:t> va pemite ...</a:t>
            </a:r>
          </a:p>
          <a:p>
            <a:endParaRPr lang="en-US" baseline="0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baseline="0" dirty="0" smtClean="0"/>
              <a:t>Context:</a:t>
            </a:r>
            <a:r>
              <a:rPr lang="en-US" baseline="0" dirty="0" smtClean="0"/>
              <a:t> - </a:t>
            </a:r>
            <a:r>
              <a:rPr lang="ro-RO" baseline="0" dirty="0" smtClean="0"/>
              <a:t> a </a:t>
            </a:r>
            <a:r>
              <a:rPr lang="ro-RO" baseline="0" dirty="0"/>
              <a:t>fost conceput pentru </a:t>
            </a:r>
            <a:r>
              <a:rPr lang="en-US" baseline="0" dirty="0" err="1" smtClean="0"/>
              <a:t>predare</a:t>
            </a:r>
            <a:r>
              <a:rPr lang="en-US" baseline="0" dirty="0" smtClean="0"/>
              <a:t> ..in special la </a:t>
            </a:r>
            <a:r>
              <a:rPr lang="en-US" baseline="0" dirty="0" err="1" smtClean="0"/>
              <a:t>Arhitectura</a:t>
            </a:r>
            <a:r>
              <a:rPr lang="ro-RO" baseline="0" dirty="0" smtClean="0"/>
              <a:t> </a:t>
            </a:r>
            <a:r>
              <a:rPr lang="en-US" baseline="0" dirty="0" smtClean="0"/>
              <a:t>– </a:t>
            </a:r>
            <a:r>
              <a:rPr lang="en-US" baseline="0" dirty="0" err="1" smtClean="0"/>
              <a:t>unde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realizeaza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tehnice</a:t>
            </a:r>
            <a:r>
              <a:rPr lang="ro-RO" baseline="0" dirty="0" smtClean="0"/>
              <a:t>.... </a:t>
            </a:r>
            <a:endParaRPr lang="en-US" baseline="0" dirty="0" smtClean="0"/>
          </a:p>
          <a:p>
            <a:r>
              <a:rPr lang="en-US" baseline="0" dirty="0" smtClean="0"/>
              <a:t>             -  a </a:t>
            </a:r>
            <a:r>
              <a:rPr lang="en-US" baseline="0" dirty="0" err="1" smtClean="0"/>
              <a:t>fost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nevoie</a:t>
            </a:r>
            <a:r>
              <a:rPr lang="en-US" baseline="0" dirty="0" smtClean="0"/>
              <a:t> de el -&gt; </a:t>
            </a:r>
            <a:r>
              <a:rPr lang="ro-RO" baseline="0" dirty="0" smtClean="0"/>
              <a:t>mai </a:t>
            </a:r>
            <a:r>
              <a:rPr lang="ro-RO" baseline="0" dirty="0"/>
              <a:t>multe cauze printre care cele mai importante : ...</a:t>
            </a:r>
          </a:p>
          <a:p>
            <a:r>
              <a:rPr lang="ro-RO" baseline="0" dirty="0"/>
              <a:t>	- tablele negre facilitau desenarea mai multor versiuni a unei </a:t>
            </a:r>
            <a:r>
              <a:rPr lang="ro-RO" baseline="0" dirty="0" smtClean="0"/>
              <a:t>figuri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stergerea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superficiala</a:t>
            </a:r>
            <a:r>
              <a:rPr lang="en-US" baseline="0" dirty="0" smtClean="0"/>
              <a:t> cu </a:t>
            </a:r>
            <a:r>
              <a:rPr lang="en-US" baseline="0" dirty="0" err="1" smtClean="0"/>
              <a:t>buretele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uscat</a:t>
            </a:r>
            <a:endParaRPr lang="ro-RO" baseline="0" dirty="0" smtClean="0"/>
          </a:p>
          <a:p>
            <a:endParaRPr lang="ro-RO" baseline="0" dirty="0"/>
          </a:p>
          <a:p>
            <a:r>
              <a:rPr lang="en-US" baseline="0" dirty="0" err="1" smtClean="0"/>
              <a:t>Lucrarea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parte a </a:t>
            </a:r>
            <a:r>
              <a:rPr lang="en-US" baseline="0" dirty="0" err="1" smtClean="0"/>
              <a:t>abstractului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aticolului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stiintific</a:t>
            </a:r>
            <a:r>
              <a:rPr lang="en-US" baseline="0" dirty="0" smtClean="0"/>
              <a:t> …. Care </a:t>
            </a:r>
            <a:r>
              <a:rPr lang="en-US" baseline="0" dirty="0" err="1" smtClean="0"/>
              <a:t>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publicat</a:t>
            </a:r>
            <a:r>
              <a:rPr lang="en-US" baseline="0" dirty="0" smtClean="0"/>
              <a:t> , la care </a:t>
            </a:r>
            <a:r>
              <a:rPr lang="en-US" baseline="0" dirty="0" err="1" smtClean="0"/>
              <a:t>impreuna</a:t>
            </a:r>
            <a:r>
              <a:rPr lang="en-US" baseline="0" dirty="0" smtClean="0"/>
              <a:t> cu </a:t>
            </a:r>
            <a:r>
              <a:rPr lang="en-US" baseline="0" dirty="0" err="1" smtClean="0"/>
              <a:t>domnul</a:t>
            </a:r>
            <a:r>
              <a:rPr lang="en-US" baseline="0" dirty="0" smtClean="0"/>
              <a:t> B </a:t>
            </a:r>
            <a:r>
              <a:rPr lang="ro-RO" baseline="0" dirty="0" smtClean="0"/>
              <a:t>și C am lucrat.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baseline="0" dirty="0" smtClean="0"/>
              <a:t>Fiind </a:t>
            </a:r>
            <a:r>
              <a:rPr lang="ro-RO" baseline="0" dirty="0"/>
              <a:t>utilă la </a:t>
            </a:r>
            <a:r>
              <a:rPr lang="ro-RO" baseline="0" dirty="0" smtClean="0"/>
              <a:t>predat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memorare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tabla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diferite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momente</a:t>
            </a:r>
            <a:r>
              <a:rPr lang="en-US" baseline="0" dirty="0" smtClean="0"/>
              <a:t> din curs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-aplcația pe Arduino ...CARE ESTE un periferic</a:t>
            </a:r>
            <a:r>
              <a:rPr lang="ro-RO" baseline="0" dirty="0"/>
              <a:t> al PC-ului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-</a:t>
            </a:r>
            <a:r>
              <a:rPr lang="en-US" dirty="0" err="1"/>
              <a:t>wpf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baseline="0" dirty="0"/>
              <a:t> </a:t>
            </a:r>
            <a:r>
              <a:rPr lang="en-US" baseline="0" dirty="0" err="1"/>
              <a:t>interfata</a:t>
            </a:r>
            <a:r>
              <a:rPr lang="en-US" baseline="0" dirty="0"/>
              <a:t> </a:t>
            </a:r>
            <a:r>
              <a:rPr lang="en-US" baseline="0" dirty="0" err="1"/>
              <a:t>grafica</a:t>
            </a:r>
            <a:endParaRPr lang="en-US" baseline="0" dirty="0"/>
          </a:p>
          <a:p>
            <a:pPr>
              <a:buFontTx/>
              <a:buChar char="-"/>
            </a:pPr>
            <a:r>
              <a:rPr lang="en-US" baseline="0" dirty="0"/>
              <a:t>Fire de </a:t>
            </a:r>
            <a:r>
              <a:rPr lang="en-US" baseline="0" dirty="0" err="1"/>
              <a:t>excutie</a:t>
            </a:r>
            <a:r>
              <a:rPr lang="en-US" baseline="0" dirty="0"/>
              <a:t> </a:t>
            </a:r>
            <a:r>
              <a:rPr lang="en-US" baseline="0" dirty="0" err="1"/>
              <a:t>pentru</a:t>
            </a:r>
            <a:r>
              <a:rPr lang="ro-RO" baseline="0" dirty="0"/>
              <a:t> comunicarea cu portul Serial</a:t>
            </a:r>
            <a:endParaRPr lang="en-US" baseline="0" dirty="0"/>
          </a:p>
          <a:p>
            <a:pPr>
              <a:buFontTx/>
              <a:buChar char="-"/>
            </a:pPr>
            <a:r>
              <a:rPr lang="en-US" baseline="0" dirty="0"/>
              <a:t> </a:t>
            </a:r>
            <a:r>
              <a:rPr lang="ro-RO" baseline="0" dirty="0"/>
              <a:t>B</a:t>
            </a:r>
            <a:r>
              <a:rPr lang="en-US" baseline="0" dirty="0" err="1"/>
              <a:t>iblioteci</a:t>
            </a:r>
            <a:r>
              <a:rPr lang="en-US" baseline="0" dirty="0"/>
              <a:t> </a:t>
            </a:r>
            <a:r>
              <a:rPr lang="ro-RO" baseline="0" dirty="0"/>
              <a:t>pentru lucrul cu transmisii video in direct și procesare de imagini</a:t>
            </a:r>
          </a:p>
          <a:p>
            <a:pPr>
              <a:buFontTx/>
              <a:buChar char="-"/>
            </a:pPr>
            <a:r>
              <a:rPr lang="ro-RO" baseline="0"/>
              <a:t>- W</a:t>
            </a:r>
            <a:endParaRPr lang="ro-RO" baseline="0" dirty="0"/>
          </a:p>
          <a:p>
            <a:pPr>
              <a:buFontTx/>
              <a:buChar char="-"/>
            </a:pP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Arduino</a:t>
            </a:r>
            <a:r>
              <a:rPr lang="ro-RO" baseline="0" dirty="0"/>
              <a:t> Uno – potrivit pentru aplicații simple </a:t>
            </a:r>
          </a:p>
          <a:p>
            <a:r>
              <a:rPr lang="ro-RO" baseline="0" dirty="0"/>
              <a:t>Protocoale folosite pentru a face sistemul functional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Incep cu PC –</a:t>
            </a:r>
            <a:r>
              <a:rPr lang="ro-RO" baseline="0" dirty="0"/>
              <a:t> la care sunt legate Camera si videoproiector</a:t>
            </a:r>
          </a:p>
          <a:p>
            <a:r>
              <a:rPr lang="ro-RO" baseline="0" dirty="0"/>
              <a:t>	- ce faci PC ? ... Poza  - editeaza – afiseaza</a:t>
            </a:r>
          </a:p>
          <a:p>
            <a:endParaRPr lang="ro-RO" baseline="0" dirty="0"/>
          </a:p>
          <a:p>
            <a:r>
              <a:rPr lang="ro-RO" baseline="0" dirty="0"/>
              <a:t>Utilizatorul poate folosi aceste funcții fie DIRECT (tastatura, mouse) sau INDIRECT(doar anumite functii) prin Telefon</a:t>
            </a:r>
          </a:p>
          <a:p>
            <a:endParaRPr lang="ro-RO" baseline="0" dirty="0"/>
          </a:p>
          <a:p>
            <a:r>
              <a:rPr lang="ro-RO" baseline="0" dirty="0"/>
              <a:t>Modul in care ajung comenzile de la telefon la PC este : Bluetooth – Arduino – USB 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 </a:t>
            </a:r>
            <a:r>
              <a:rPr lang="en-US" baseline="0" dirty="0" err="1"/>
              <a:t>asemenea</a:t>
            </a:r>
            <a:r>
              <a:rPr lang="en-US" baseline="0" dirty="0"/>
              <a:t> – </a:t>
            </a:r>
            <a:r>
              <a:rPr lang="en-US" baseline="0" dirty="0" err="1"/>
              <a:t>pozele</a:t>
            </a:r>
            <a:r>
              <a:rPr lang="en-US" baseline="0" dirty="0"/>
              <a:t> </a:t>
            </a:r>
            <a:r>
              <a:rPr lang="en-US" baseline="0" dirty="0" err="1"/>
              <a:t>salvate</a:t>
            </a:r>
            <a:r>
              <a:rPr lang="en-US" baseline="0" dirty="0"/>
              <a:t> pot </a:t>
            </a:r>
            <a:r>
              <a:rPr lang="en-US" baseline="0" dirty="0" err="1"/>
              <a:t>fi</a:t>
            </a:r>
            <a:r>
              <a:rPr lang="en-US" baseline="0" dirty="0"/>
              <a:t> </a:t>
            </a:r>
            <a:r>
              <a:rPr lang="en-US" baseline="0" dirty="0" err="1"/>
              <a:t>distribuite</a:t>
            </a:r>
            <a:r>
              <a:rPr lang="en-US" baseline="0" dirty="0"/>
              <a:t> </a:t>
            </a:r>
            <a:r>
              <a:rPr lang="en-US" baseline="0" dirty="0" err="1"/>
              <a:t>prin</a:t>
            </a:r>
            <a:r>
              <a:rPr lang="en-US" baseline="0" dirty="0"/>
              <a:t> email(SMTP) </a:t>
            </a:r>
            <a:r>
              <a:rPr lang="en-US" baseline="0" dirty="0" err="1"/>
              <a:t>elevilor</a:t>
            </a:r>
            <a:r>
              <a:rPr lang="en-US" baseline="0" dirty="0"/>
              <a:t> etc.</a:t>
            </a:r>
            <a:endParaRPr lang="ro-RO" baseline="0" dirty="0"/>
          </a:p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7408C316-1A11-4EFE-B3C7-3A078631556B}" type="datetime1">
              <a:rPr lang="en-US" smtClean="0"/>
              <a:pPr/>
              <a:t>6/15/2020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BA3B-676D-4F70-B8FA-8CDE5884B0DC}" type="datetime1">
              <a:rPr lang="en-US" smtClean="0"/>
              <a:pPr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597E-2870-479B-A96A-E63C6EDA77DC}" type="datetime1">
              <a:rPr lang="en-US" smtClean="0"/>
              <a:pPr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3C18-253F-4B2C-B9E3-59F08DA6093C}" type="datetime1">
              <a:rPr lang="en-US" smtClean="0"/>
              <a:pPr/>
              <a:t>6/15/2020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8077200" y="5734050"/>
            <a:ext cx="685800" cy="521208"/>
          </a:xfrm>
        </p:spPr>
        <p:txBody>
          <a:bodyPr/>
          <a:lstStyle>
            <a:lvl1pPr>
              <a:defRPr sz="11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ro-RO" dirty="0"/>
              <a:t> of 10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6A49A1C0-3796-4E97-ACA1-922FE58F48A7}" type="datetime1">
              <a:rPr lang="en-US" smtClean="0"/>
              <a:pPr/>
              <a:t>6/15/2020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AAB5C-85CD-4913-AFD2-280B05589710}" type="datetime1">
              <a:rPr lang="en-US" smtClean="0"/>
              <a:pPr/>
              <a:t>6/15/2020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97163-CB50-4987-827A-5308DC5CCC6F}" type="datetime1">
              <a:rPr lang="en-US" smtClean="0"/>
              <a:pPr/>
              <a:t>6/15/2020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A2674DE-5C69-4BC5-8B9F-8C6F0C8E51CA}" type="datetime1">
              <a:rPr lang="en-US" smtClean="0"/>
              <a:pPr/>
              <a:t>6/15/2020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5E955-1CB2-4868-A056-80BC8A0C4519}" type="datetime1">
              <a:rPr lang="en-US" smtClean="0"/>
              <a:pPr/>
              <a:t>6/15/2020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B02793A-9484-41F1-9665-48CBB4252893}" type="datetime1">
              <a:rPr lang="en-US" smtClean="0"/>
              <a:pPr/>
              <a:t>6/15/2020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BDEED1D-ACEB-47D6-BB84-A1B0C3CD3DE6}" type="datetime1">
              <a:rPr lang="en-US" smtClean="0"/>
              <a:pPr/>
              <a:t>6/15/2020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77D2A6F3-99CA-4250-9347-2751847E64A5}" type="datetime1">
              <a:rPr lang="en-US" smtClean="0"/>
              <a:pPr/>
              <a:t>6/15/2020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1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upt-ac-small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7543800" y="228600"/>
            <a:ext cx="838200" cy="73109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2208212"/>
            <a:ext cx="6629401" cy="1601788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o-RO" sz="3200" cap="none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o-RO" sz="3200" cap="none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o-RO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Soluție Mobilă pentru Colectarea și Analiza Parametrilor de Calitate a Aerului</a:t>
            </a:r>
            <a:br>
              <a:rPr lang="ro-RO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</a:br>
            <a:r>
              <a:rPr lang="ro-RO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/>
            </a:r>
            <a:br>
              <a:rPr lang="ro-RO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</a:br>
            <a:r>
              <a:rPr lang="ro-RO" sz="24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-Lucrare de Disertație-</a:t>
            </a:r>
            <a:endParaRPr lang="ro-RO" sz="2400" cap="none" dirty="0">
              <a:solidFill>
                <a:schemeClr val="accent2">
                  <a:lumMod val="75000"/>
                </a:schemeClr>
              </a:solidFill>
              <a:latin typeface="+mn-lt"/>
              <a:cs typeface="Segoe UI Light" pitchFamily="34" charset="0"/>
            </a:endParaRPr>
          </a:p>
        </p:txBody>
      </p:sp>
      <p:sp>
        <p:nvSpPr>
          <p:cNvPr id="8195" name="Subtitle 2"/>
          <p:cNvSpPr>
            <a:spLocks noGrp="1"/>
          </p:cNvSpPr>
          <p:nvPr>
            <p:ph type="subTitle" idx="1"/>
          </p:nvPr>
        </p:nvSpPr>
        <p:spPr>
          <a:xfrm>
            <a:off x="2514600" y="5257800"/>
            <a:ext cx="6248400" cy="1295400"/>
          </a:xfrm>
        </p:spPr>
        <p:txBody>
          <a:bodyPr>
            <a:noAutofit/>
          </a:bodyPr>
          <a:lstStyle/>
          <a:p>
            <a:r>
              <a:rPr lang="en-US" b="0" dirty="0" err="1">
                <a:solidFill>
                  <a:schemeClr val="tx1"/>
                </a:solidFill>
              </a:rPr>
              <a:t>Coordonator</a:t>
            </a:r>
            <a:r>
              <a:rPr lang="en-US" b="0" dirty="0">
                <a:solidFill>
                  <a:schemeClr val="tx1"/>
                </a:solidFill>
              </a:rPr>
              <a:t>  </a:t>
            </a:r>
            <a:r>
              <a:rPr lang="ro-RO" b="0" dirty="0">
                <a:solidFill>
                  <a:schemeClr val="tx1"/>
                </a:solidFill>
              </a:rPr>
              <a:t>științific:</a:t>
            </a:r>
            <a:r>
              <a:rPr lang="en-US" b="0" dirty="0">
                <a:solidFill>
                  <a:schemeClr val="tx1"/>
                </a:solidFill>
              </a:rPr>
              <a:t>	</a:t>
            </a:r>
            <a:r>
              <a:rPr lang="ro-RO" b="0" dirty="0">
                <a:solidFill>
                  <a:schemeClr val="tx1"/>
                </a:solidFill>
              </a:rPr>
              <a:t>                </a:t>
            </a:r>
            <a:r>
              <a:rPr lang="en-US" b="0" dirty="0" err="1">
                <a:solidFill>
                  <a:schemeClr val="tx1"/>
                </a:solidFill>
              </a:rPr>
              <a:t>Autor</a:t>
            </a:r>
            <a:r>
              <a:rPr lang="en-US" b="0" dirty="0">
                <a:solidFill>
                  <a:schemeClr val="tx1"/>
                </a:solidFill>
              </a:rPr>
              <a:t>:</a:t>
            </a:r>
          </a:p>
          <a:p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smtClean="0">
                <a:solidFill>
                  <a:schemeClr val="tx1"/>
                </a:solidFill>
              </a:rPr>
              <a:t>Prof. Dr. </a:t>
            </a:r>
            <a:r>
              <a:rPr lang="en-US" b="0" dirty="0" err="1" smtClean="0">
                <a:solidFill>
                  <a:schemeClr val="tx1"/>
                </a:solidFill>
              </a:rPr>
              <a:t>Ing</a:t>
            </a:r>
            <a:r>
              <a:rPr lang="en-US" b="0" dirty="0" smtClean="0">
                <a:solidFill>
                  <a:schemeClr val="tx1"/>
                </a:solidFill>
              </a:rPr>
              <a:t>. Marius MARCU 	                Paul-Florin </a:t>
            </a:r>
            <a:r>
              <a:rPr lang="en-US" b="0" dirty="0">
                <a:solidFill>
                  <a:schemeClr val="tx1"/>
                </a:solidFill>
              </a:rPr>
              <a:t>TARCE</a:t>
            </a:r>
          </a:p>
          <a:p>
            <a:r>
              <a:rPr lang="en-US" b="0" dirty="0">
                <a:solidFill>
                  <a:schemeClr val="tx1"/>
                </a:solidFill>
              </a:rPr>
              <a:t>			</a:t>
            </a:r>
          </a:p>
          <a:p>
            <a:r>
              <a:rPr lang="en-US" b="0" dirty="0">
                <a:solidFill>
                  <a:schemeClr val="tx1"/>
                </a:solidFill>
              </a:rPr>
              <a:t>	</a:t>
            </a:r>
            <a:r>
              <a:rPr lang="ro-RO" b="0" dirty="0">
                <a:solidFill>
                  <a:schemeClr val="tx1"/>
                </a:solidFill>
              </a:rPr>
              <a:t>          </a:t>
            </a:r>
            <a:r>
              <a:rPr lang="en-US" b="0" dirty="0" err="1">
                <a:solidFill>
                  <a:schemeClr val="tx1"/>
                </a:solidFill>
              </a:rPr>
              <a:t>Timi</a:t>
            </a:r>
            <a:r>
              <a:rPr lang="ro-RO" b="0" dirty="0">
                <a:solidFill>
                  <a:schemeClr val="tx1"/>
                </a:solidFill>
              </a:rPr>
              <a:t>ș</a:t>
            </a:r>
            <a:r>
              <a:rPr lang="en-US" b="0" dirty="0" err="1">
                <a:solidFill>
                  <a:schemeClr val="tx1"/>
                </a:solidFill>
              </a:rPr>
              <a:t>oara</a:t>
            </a:r>
            <a:r>
              <a:rPr lang="en-US" b="0" dirty="0">
                <a:solidFill>
                  <a:schemeClr val="tx1"/>
                </a:solidFill>
              </a:rPr>
              <a:t>, </a:t>
            </a:r>
            <a:r>
              <a:rPr lang="en-US" b="0" dirty="0" err="1">
                <a:solidFill>
                  <a:schemeClr val="tx1"/>
                </a:solidFill>
              </a:rPr>
              <a:t>Iunie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 smtClean="0">
                <a:solidFill>
                  <a:schemeClr val="tx1"/>
                </a:solidFill>
              </a:rPr>
              <a:t>2020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0" y="381000"/>
            <a:ext cx="614775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ro-RO" dirty="0">
                <a:effectLst/>
                <a:latin typeface="Bookman Old Style" panose="02050604050505020204" pitchFamily="18" charset="0"/>
                <a:ea typeface="Arial Unicode MS" panose="020B0604020202020204" pitchFamily="34" charset="-128"/>
              </a:rPr>
              <a:t>Universitatea POLITEHNICA Timişoara</a:t>
            </a:r>
            <a:endParaRPr lang="ro-RO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ro-RO" dirty="0">
                <a:effectLst/>
                <a:latin typeface="Bookman Old Style" panose="02050604050505020204" pitchFamily="18" charset="0"/>
                <a:ea typeface="Arial Unicode MS" panose="020B0604020202020204" pitchFamily="34" charset="-128"/>
              </a:rPr>
              <a:t>Facultatea de Automatică şi Calculatoare</a:t>
            </a:r>
            <a:endParaRPr lang="ro-RO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 descr="upt-ac-sm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304800"/>
            <a:ext cx="1066800" cy="8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232957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487362"/>
          </a:xfrm>
        </p:spPr>
        <p:txBody>
          <a:bodyPr anchor="t"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6048"/>
            <a:ext cx="7467600" cy="571195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b="1" dirty="0" err="1"/>
              <a:t>Aplica</a:t>
            </a:r>
            <a:r>
              <a:rPr lang="ro-RO" sz="2000" b="1" dirty="0"/>
              <a:t>ția pe microcontroler</a:t>
            </a:r>
          </a:p>
          <a:p>
            <a:pPr lvl="1"/>
            <a:r>
              <a:rPr lang="ro-RO" dirty="0"/>
              <a:t>Arduino Uno </a:t>
            </a:r>
          </a:p>
          <a:p>
            <a:pPr lvl="1"/>
            <a:r>
              <a:rPr lang="ro-RO" dirty="0"/>
              <a:t>Modul Bluetooth HC-05</a:t>
            </a:r>
          </a:p>
          <a:p>
            <a:pPr lvl="1"/>
            <a:r>
              <a:rPr lang="ro-RO" dirty="0"/>
              <a:t>C++ </a:t>
            </a:r>
          </a:p>
          <a:p>
            <a:pPr lvl="1">
              <a:buNone/>
            </a:pPr>
            <a:endParaRPr lang="ro-RO" dirty="0"/>
          </a:p>
          <a:p>
            <a:pPr lvl="1">
              <a:buNone/>
            </a:pPr>
            <a:endParaRPr lang="ro-RO" dirty="0"/>
          </a:p>
          <a:p>
            <a:pPr lvl="1">
              <a:buNone/>
            </a:pPr>
            <a:endParaRPr lang="ro-RO" dirty="0"/>
          </a:p>
          <a:p>
            <a:r>
              <a:rPr lang="ro-RO" sz="2200" b="1" dirty="0"/>
              <a:t>Protocoale</a:t>
            </a:r>
          </a:p>
          <a:p>
            <a:pPr lvl="1"/>
            <a:r>
              <a:rPr lang="ro-RO" dirty="0"/>
              <a:t>USB</a:t>
            </a:r>
          </a:p>
          <a:p>
            <a:pPr lvl="1"/>
            <a:r>
              <a:rPr lang="ro-RO" dirty="0"/>
              <a:t>Bluetoo</a:t>
            </a:r>
            <a:r>
              <a:rPr lang="en-US" dirty="0"/>
              <a:t>t</a:t>
            </a:r>
            <a:r>
              <a:rPr lang="ro-RO" dirty="0"/>
              <a:t>h </a:t>
            </a:r>
          </a:p>
          <a:p>
            <a:pPr lvl="1"/>
            <a:r>
              <a:rPr lang="ro-RO" dirty="0"/>
              <a:t>SMTP(Simple Mail Transfer Protocol)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8/16</a:t>
            </a:r>
          </a:p>
        </p:txBody>
      </p:sp>
      <p:pic>
        <p:nvPicPr>
          <p:cNvPr id="5" name="Picture 4" descr="Imagini pentru arduino un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1143000"/>
            <a:ext cx="2133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2644" y="1203251"/>
            <a:ext cx="1689912" cy="1768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Imagini pentru bluetooth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3352800"/>
            <a:ext cx="762000" cy="76200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3344509"/>
            <a:ext cx="1676400" cy="998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15000" y="5029200"/>
            <a:ext cx="114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470"/>
            <a:ext cx="7467600" cy="731838"/>
          </a:xfrm>
        </p:spPr>
        <p:txBody>
          <a:bodyPr/>
          <a:lstStyle/>
          <a:p>
            <a:r>
              <a:rPr lang="ro-RO" sz="3200" b="1" dirty="0">
                <a:solidFill>
                  <a:srgbClr val="0070C0"/>
                </a:solidFill>
              </a:rPr>
              <a:t>4</a:t>
            </a:r>
            <a:r>
              <a:rPr lang="en-US" sz="3200" b="1" cap="none" dirty="0">
                <a:solidFill>
                  <a:srgbClr val="0070C0"/>
                </a:solidFill>
              </a:rPr>
              <a:t>. </a:t>
            </a:r>
            <a:r>
              <a:rPr lang="ro-RO" sz="3200" b="1" cap="none" dirty="0">
                <a:solidFill>
                  <a:srgbClr val="0070C0"/>
                </a:solidFill>
              </a:rPr>
              <a:t>Arhitectura sistemului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9/16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00200"/>
            <a:ext cx="7391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10/16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0"/>
            <a:ext cx="6553200" cy="32004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3733800"/>
            <a:ext cx="6553200" cy="266877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743200" y="3200400"/>
            <a:ext cx="29718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ro-RO" sz="1600" b="1" dirty="0"/>
              <a:t>Arhitectura aplicației Desktop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895600" y="6400800"/>
            <a:ext cx="29718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ro-RO" sz="1600" b="1" dirty="0"/>
              <a:t>Arhitectura aplicației </a:t>
            </a:r>
            <a:r>
              <a:rPr lang="en-US" sz="1600" b="1" dirty="0"/>
              <a:t>mobile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 anchor="t"/>
          <a:lstStyle/>
          <a:p>
            <a:r>
              <a:rPr lang="ro-RO" sz="2800" b="1" dirty="0">
                <a:solidFill>
                  <a:srgbClr val="0070C0"/>
                </a:solidFill>
              </a:rPr>
              <a:t>5</a:t>
            </a:r>
            <a:r>
              <a:rPr lang="en-US" sz="2800" b="1" cap="none" dirty="0">
                <a:solidFill>
                  <a:srgbClr val="0070C0"/>
                </a:solidFill>
              </a:rPr>
              <a:t>. </a:t>
            </a:r>
            <a:r>
              <a:rPr lang="ro-RO" sz="2800" b="1" cap="none" dirty="0">
                <a:solidFill>
                  <a:srgbClr val="0070C0"/>
                </a:solidFill>
              </a:rPr>
              <a:t>Prezentarea Aplicației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7467600" cy="685800"/>
          </a:xfrm>
        </p:spPr>
        <p:txBody>
          <a:bodyPr>
            <a:normAutofit/>
          </a:bodyPr>
          <a:lstStyle/>
          <a:p>
            <a:r>
              <a:rPr lang="ro-RO" sz="2000" dirty="0"/>
              <a:t>Interfața principală a aplicației Desktop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11/16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24000"/>
            <a:ext cx="7848600" cy="495300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12/16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52400"/>
            <a:ext cx="6096000" cy="2590800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3200400"/>
            <a:ext cx="6096000" cy="3048000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362200" y="2743200"/>
            <a:ext cx="45720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ro-RO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</a:t>
            </a:r>
            <a:r>
              <a:rPr lang="en-US" sz="1600" b="1" dirty="0" err="1"/>
              <a:t>rfa</a:t>
            </a:r>
            <a:r>
              <a:rPr lang="ro-RO" sz="1600" b="1" dirty="0"/>
              <a:t>ță de editare a fotografiilor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514600" y="6248400"/>
            <a:ext cx="45720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Interfa</a:t>
            </a:r>
            <a:r>
              <a:rPr lang="ro-RO" sz="1600" b="1" dirty="0"/>
              <a:t>ță conexiune serială(USB)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13/16</a:t>
            </a:r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371600"/>
            <a:ext cx="3429000" cy="4800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1371600"/>
            <a:ext cx="3679721" cy="47974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33400"/>
            <a:ext cx="2971800" cy="685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ro-RO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Interfața aplicației mobile Android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267200" y="533400"/>
            <a:ext cx="2971800" cy="68580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ro-RO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Modululele Arduino Uno</a:t>
            </a:r>
            <a:r>
              <a:rPr kumimoji="0" lang="ro-RO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și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lang="ro-RO" noProof="0" dirty="0"/>
              <a:t>	Bluetooth </a:t>
            </a:r>
            <a:r>
              <a:rPr lang="ro-RO" noProof="0" dirty="0" smtClean="0"/>
              <a:t>HC-0</a:t>
            </a:r>
            <a:r>
              <a:rPr lang="en-US" noProof="0" dirty="0" smtClean="0"/>
              <a:t>5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8178"/>
            <a:ext cx="7467600" cy="555054"/>
          </a:xfrm>
        </p:spPr>
        <p:txBody>
          <a:bodyPr>
            <a:normAutofit/>
          </a:bodyPr>
          <a:lstStyle/>
          <a:p>
            <a:r>
              <a:rPr lang="ro-RO" sz="2800" b="1" cap="none" dirty="0">
                <a:solidFill>
                  <a:srgbClr val="0070C0"/>
                </a:solidFill>
              </a:rPr>
              <a:t>Problematici în utilizare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219200"/>
            <a:ext cx="7467600" cy="4873752"/>
          </a:xfrm>
        </p:spPr>
        <p:txBody>
          <a:bodyPr/>
          <a:lstStyle/>
          <a:p>
            <a:pPr>
              <a:buNone/>
            </a:pPr>
            <a:r>
              <a:rPr lang="ro-RO" dirty="0"/>
              <a:t>Funcționarea bună sistemului depinde de:</a:t>
            </a:r>
            <a:endParaRPr lang="en-US" dirty="0"/>
          </a:p>
          <a:p>
            <a:pPr>
              <a:buNone/>
            </a:pPr>
            <a:endParaRPr lang="ro-RO" dirty="0"/>
          </a:p>
          <a:p>
            <a:r>
              <a:rPr lang="ro-RO" sz="2200" dirty="0"/>
              <a:t>Condiții de mediu </a:t>
            </a:r>
          </a:p>
          <a:p>
            <a:pPr lvl="1"/>
            <a:r>
              <a:rPr lang="ro-RO" sz="2000" dirty="0"/>
              <a:t>Lumina naturală, artificială</a:t>
            </a:r>
          </a:p>
          <a:p>
            <a:pPr lvl="1"/>
            <a:r>
              <a:rPr lang="ro-RO" sz="2000" dirty="0"/>
              <a:t>Reflexii, umbre</a:t>
            </a:r>
          </a:p>
          <a:p>
            <a:pPr lvl="1">
              <a:buNone/>
            </a:pPr>
            <a:endParaRPr lang="ro-RO" dirty="0"/>
          </a:p>
          <a:p>
            <a:r>
              <a:rPr lang="ro-RO" sz="2200" dirty="0"/>
              <a:t>Aparatura</a:t>
            </a:r>
          </a:p>
          <a:p>
            <a:pPr lvl="1"/>
            <a:r>
              <a:rPr lang="ro-RO" sz="2000" dirty="0"/>
              <a:t>Calitatea </a:t>
            </a:r>
            <a:endParaRPr lang="en-US" sz="2000" dirty="0"/>
          </a:p>
          <a:p>
            <a:pPr lvl="1"/>
            <a:r>
              <a:rPr lang="en-US" sz="2000" dirty="0"/>
              <a:t>A</a:t>
            </a:r>
            <a:r>
              <a:rPr lang="ro-RO" sz="2000" dirty="0"/>
              <a:t>șezarea</a:t>
            </a:r>
          </a:p>
          <a:p>
            <a:pPr lvl="1">
              <a:buNone/>
            </a:pPr>
            <a:endParaRPr lang="ro-RO" dirty="0"/>
          </a:p>
          <a:p>
            <a:pPr lvl="1">
              <a:buNone/>
            </a:pPr>
            <a:endParaRPr lang="ro-RO" dirty="0"/>
          </a:p>
          <a:p>
            <a:r>
              <a:rPr lang="ro-RO" sz="2200" dirty="0"/>
              <a:t>Abilitățile utilizatorului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14/16</a:t>
            </a:r>
          </a:p>
        </p:txBody>
      </p:sp>
      <p:pic>
        <p:nvPicPr>
          <p:cNvPr id="5" name="Picture 2" descr="Imagini pentru brightne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209800"/>
            <a:ext cx="838200" cy="838200"/>
          </a:xfrm>
          <a:prstGeom prst="rect">
            <a:avLst/>
          </a:prstGeom>
          <a:noFill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1066800"/>
            <a:ext cx="1447800" cy="1194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2667000"/>
            <a:ext cx="2057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29000" y="3505200"/>
            <a:ext cx="1600200" cy="147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57600" y="5181600"/>
            <a:ext cx="11430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103" y="228600"/>
            <a:ext cx="7467600" cy="579438"/>
          </a:xfrm>
        </p:spPr>
        <p:txBody>
          <a:bodyPr/>
          <a:lstStyle/>
          <a:p>
            <a:r>
              <a:rPr lang="en-US" sz="2800" b="1" cap="none" dirty="0" err="1">
                <a:solidFill>
                  <a:srgbClr val="0070C0"/>
                </a:solidFill>
              </a:rPr>
              <a:t>Direc</a:t>
            </a:r>
            <a:r>
              <a:rPr lang="ro-RO" sz="2800" b="1" cap="none" dirty="0">
                <a:solidFill>
                  <a:srgbClr val="0070C0"/>
                </a:solidFill>
              </a:rPr>
              <a:t>ții de dezvoltare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7924800" cy="5330952"/>
          </a:xfrm>
        </p:spPr>
        <p:txBody>
          <a:bodyPr/>
          <a:lstStyle/>
          <a:p>
            <a:endParaRPr lang="ro-RO" sz="2000" dirty="0"/>
          </a:p>
          <a:p>
            <a:pPr lvl="1"/>
            <a:r>
              <a:rPr lang="ro-RO" sz="1800" dirty="0"/>
              <a:t>Utilizare camere </a:t>
            </a:r>
            <a:r>
              <a:rPr lang="ro-RO" sz="1800" dirty="0" smtClean="0"/>
              <a:t>DSLR</a:t>
            </a:r>
            <a:r>
              <a:rPr lang="en-US" sz="1800" dirty="0" smtClean="0"/>
              <a:t>(</a:t>
            </a:r>
            <a:r>
              <a:rPr lang="en-US" sz="1800" dirty="0" err="1" smtClean="0"/>
              <a:t>digitale</a:t>
            </a:r>
            <a:r>
              <a:rPr lang="en-US" sz="1800" dirty="0" smtClean="0"/>
              <a:t>)</a:t>
            </a:r>
            <a:endParaRPr lang="en-US" sz="1800" dirty="0"/>
          </a:p>
          <a:p>
            <a:pPr lvl="1"/>
            <a:endParaRPr lang="ro-RO" sz="1800" dirty="0"/>
          </a:p>
          <a:p>
            <a:pPr lvl="1"/>
            <a:r>
              <a:rPr lang="ro-RO" sz="1800" dirty="0"/>
              <a:t>Camera poziționată pe servo-motorașe comandate cu Arduino=</a:t>
            </a:r>
            <a:r>
              <a:rPr lang="en-US" sz="1800" dirty="0"/>
              <a:t>&gt;control fin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Desenarea</a:t>
            </a:r>
            <a:r>
              <a:rPr lang="en-US" sz="1800" dirty="0"/>
              <a:t> </a:t>
            </a:r>
            <a:r>
              <a:rPr lang="en-US" sz="1800" dirty="0" err="1"/>
              <a:t>peste</a:t>
            </a:r>
            <a:r>
              <a:rPr lang="en-US" sz="1800" dirty="0"/>
              <a:t> </a:t>
            </a:r>
            <a:r>
              <a:rPr lang="en-US" sz="1800" dirty="0" err="1"/>
              <a:t>poze</a:t>
            </a:r>
            <a:r>
              <a:rPr lang="en-US" sz="1800" dirty="0"/>
              <a:t> </a:t>
            </a:r>
            <a:r>
              <a:rPr lang="ro-RO" sz="1800" dirty="0"/>
              <a:t>în aplicație</a:t>
            </a:r>
            <a:endParaRPr lang="en-US" sz="1800" dirty="0"/>
          </a:p>
          <a:p>
            <a:pPr lvl="1"/>
            <a:endParaRPr lang="ro-RO" sz="1800" dirty="0"/>
          </a:p>
          <a:p>
            <a:pPr lvl="1"/>
            <a:r>
              <a:rPr lang="ro-RO" sz="1800" dirty="0"/>
              <a:t>Aplicație mobilă cât mai independentă</a:t>
            </a:r>
          </a:p>
          <a:p>
            <a:pPr lvl="1"/>
            <a:endParaRPr lang="ro-RO" sz="1800" dirty="0"/>
          </a:p>
          <a:p>
            <a:pPr lvl="1"/>
            <a:endParaRPr lang="ro-RO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15/16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4191000"/>
            <a:ext cx="5638800" cy="238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 descr="Imagini pentru direction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228600"/>
            <a:ext cx="2057400" cy="12376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127" y="228600"/>
            <a:ext cx="7467600" cy="579438"/>
          </a:xfrm>
        </p:spPr>
        <p:txBody>
          <a:bodyPr/>
          <a:lstStyle/>
          <a:p>
            <a:r>
              <a:rPr lang="ro-RO" sz="3200" b="1" dirty="0">
                <a:solidFill>
                  <a:srgbClr val="0070C0"/>
                </a:solidFill>
              </a:rPr>
              <a:t>6</a:t>
            </a:r>
            <a:r>
              <a:rPr lang="en-US" sz="3200" b="1" cap="none" dirty="0">
                <a:solidFill>
                  <a:srgbClr val="0070C0"/>
                </a:solidFill>
              </a:rPr>
              <a:t>. </a:t>
            </a:r>
            <a:r>
              <a:rPr lang="ro-RO" sz="3200" b="1" cap="none" dirty="0">
                <a:solidFill>
                  <a:srgbClr val="0070C0"/>
                </a:solidFill>
              </a:rPr>
              <a:t>Concluzii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o-RO" sz="1800" dirty="0"/>
              <a:t>Aplicația răspunde nevoilor clientului și aduce idei inova</a:t>
            </a:r>
            <a:r>
              <a:rPr lang="en-US" sz="1800" dirty="0" err="1"/>
              <a:t>toare</a:t>
            </a:r>
            <a:endParaRPr lang="ro-RO" sz="1800" dirty="0"/>
          </a:p>
          <a:p>
            <a:pPr>
              <a:buNone/>
            </a:pPr>
            <a:endParaRPr lang="ro-RO" sz="1800" dirty="0"/>
          </a:p>
          <a:p>
            <a:r>
              <a:rPr lang="en-US" sz="1800" dirty="0" err="1"/>
              <a:t>Sistemul</a:t>
            </a:r>
            <a:r>
              <a:rPr lang="en-US" sz="1800" dirty="0"/>
              <a:t> </a:t>
            </a:r>
            <a:r>
              <a:rPr lang="en-US" sz="1800" dirty="0" err="1"/>
              <a:t>este</a:t>
            </a:r>
            <a:r>
              <a:rPr lang="en-US" sz="1800" dirty="0"/>
              <a:t> </a:t>
            </a:r>
            <a:r>
              <a:rPr lang="en-US" sz="1800" dirty="0" err="1" smtClean="0"/>
              <a:t>rentabil</a:t>
            </a:r>
            <a:endParaRPr lang="en-US" sz="1800" dirty="0" smtClean="0"/>
          </a:p>
          <a:p>
            <a:pPr>
              <a:buNone/>
            </a:pPr>
            <a:endParaRPr lang="ro-RO" sz="1800" dirty="0"/>
          </a:p>
          <a:p>
            <a:endParaRPr lang="ro-RO" sz="1800" dirty="0"/>
          </a:p>
          <a:p>
            <a:r>
              <a:rPr lang="ro-RO" sz="1800" dirty="0"/>
              <a:t>Limitări: </a:t>
            </a:r>
          </a:p>
          <a:p>
            <a:pPr lvl="1"/>
            <a:r>
              <a:rPr lang="ro-RO" sz="1600" dirty="0"/>
              <a:t>Factorii de mediu și calitatea aparaturii</a:t>
            </a:r>
          </a:p>
          <a:p>
            <a:pPr lvl="1"/>
            <a:r>
              <a:rPr lang="en-US" sz="1600" dirty="0" err="1" smtClean="0"/>
              <a:t>Timpul</a:t>
            </a:r>
            <a:r>
              <a:rPr lang="en-US" sz="1600" dirty="0" smtClean="0"/>
              <a:t> </a:t>
            </a:r>
            <a:r>
              <a:rPr lang="en-US" sz="1600" dirty="0"/>
              <a:t>de r</a:t>
            </a:r>
            <a:r>
              <a:rPr lang="ro-RO" sz="1600" dirty="0"/>
              <a:t>ăspun</a:t>
            </a:r>
            <a:r>
              <a:rPr lang="en-US" sz="1600" dirty="0"/>
              <a:t>s</a:t>
            </a:r>
            <a:r>
              <a:rPr lang="ro-RO" sz="1600" dirty="0"/>
              <a:t>(flux date) </a:t>
            </a:r>
            <a:r>
              <a:rPr lang="en-US" sz="1600" dirty="0"/>
              <a:t>- </a:t>
            </a:r>
            <a:r>
              <a:rPr lang="ro-RO" sz="1600" dirty="0"/>
              <a:t>calitatea aparaturii</a:t>
            </a:r>
          </a:p>
          <a:p>
            <a:pPr>
              <a:buNone/>
            </a:pPr>
            <a:endParaRPr lang="ro-RO" sz="1800" dirty="0" smtClean="0"/>
          </a:p>
          <a:p>
            <a:pPr>
              <a:buNone/>
            </a:pPr>
            <a:endParaRPr lang="ro-RO" sz="1800" dirty="0"/>
          </a:p>
          <a:p>
            <a:r>
              <a:rPr lang="ro-RO" sz="1800" dirty="0" smtClean="0"/>
              <a:t>Cunoștințe + </a:t>
            </a:r>
            <a:r>
              <a:rPr lang="ro-RO" sz="1800" dirty="0"/>
              <a:t>unelte</a:t>
            </a:r>
            <a:r>
              <a:rPr lang="en-US" sz="1800" dirty="0"/>
              <a:t> </a:t>
            </a:r>
            <a:r>
              <a:rPr lang="en-US" sz="1800" dirty="0" err="1"/>
              <a:t>potrivite</a:t>
            </a:r>
            <a:r>
              <a:rPr lang="ro-RO" sz="1800" dirty="0"/>
              <a:t> + inginerie software =</a:t>
            </a:r>
            <a:r>
              <a:rPr lang="en-US" sz="1800" dirty="0"/>
              <a:t>&gt;  </a:t>
            </a:r>
            <a:r>
              <a:rPr lang="en-US" sz="1800" dirty="0" err="1"/>
              <a:t>produs</a:t>
            </a:r>
            <a:r>
              <a:rPr lang="en-US" sz="1800" dirty="0"/>
              <a:t> </a:t>
            </a:r>
            <a:endParaRPr lang="ro-RO" sz="1800" dirty="0" smtClean="0"/>
          </a:p>
          <a:p>
            <a:pPr>
              <a:buNone/>
            </a:pPr>
            <a:r>
              <a:rPr lang="ro-RO" sz="1800" dirty="0" smtClean="0"/>
              <a:t>     c</a:t>
            </a:r>
            <a:r>
              <a:rPr lang="en-US" sz="1800" dirty="0" smtClean="0"/>
              <a:t>are</a:t>
            </a:r>
            <a:r>
              <a:rPr lang="ro-RO" sz="1800" dirty="0" smtClean="0"/>
              <a:t> îmbunătățește </a:t>
            </a:r>
            <a:r>
              <a:rPr lang="ro-RO" sz="1800" dirty="0"/>
              <a:t>viața și </a:t>
            </a:r>
            <a:r>
              <a:rPr lang="ro-RO" sz="1800" b="1" dirty="0"/>
              <a:t>activitatea</a:t>
            </a:r>
            <a:r>
              <a:rPr lang="ro-RO" sz="1800" dirty="0"/>
              <a:t> </a:t>
            </a:r>
            <a:r>
              <a:rPr lang="en-US" sz="1800" dirty="0" err="1" smtClean="0"/>
              <a:t>lui</a:t>
            </a:r>
            <a:r>
              <a:rPr lang="en-US" sz="1800" dirty="0" smtClean="0"/>
              <a:t> </a:t>
            </a:r>
            <a:r>
              <a:rPr lang="ro-RO" sz="1800" dirty="0" smtClean="0"/>
              <a:t>și a celor din jur</a:t>
            </a:r>
            <a:endParaRPr lang="ro-RO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 dirty="0"/>
              <a:t>/16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9875" y="1447800"/>
            <a:ext cx="206692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4800600"/>
            <a:ext cx="133932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o-RO" b="1" cap="none" dirty="0">
                <a:solidFill>
                  <a:srgbClr val="0070C0"/>
                </a:solidFill>
              </a:rPr>
              <a:t>Cuprins</a:t>
            </a:r>
            <a:r>
              <a:rPr lang="ro-RO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1"/>
            <a:ext cx="7467600" cy="51784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ro-RO" b="1" i="1" dirty="0" smtClean="0"/>
              <a:t>1.Introducere</a:t>
            </a:r>
            <a:r>
              <a:rPr lang="en-US" b="1" i="1" dirty="0" smtClean="0"/>
              <a:t>: Context, Problem</a:t>
            </a:r>
            <a:r>
              <a:rPr lang="ro-RO" b="1" i="1" dirty="0" smtClean="0"/>
              <a:t>ă, Soluție</a:t>
            </a:r>
            <a:endParaRPr lang="ro-RO" b="1" i="1" dirty="0"/>
          </a:p>
          <a:p>
            <a:pPr>
              <a:lnSpc>
                <a:spcPct val="150000"/>
              </a:lnSpc>
              <a:buNone/>
            </a:pPr>
            <a:r>
              <a:rPr lang="ro-RO" b="1" i="1" dirty="0" smtClean="0"/>
              <a:t>2.Analiza stadiului actual în domeniul problemei</a:t>
            </a:r>
            <a:r>
              <a:rPr lang="ro-RO" b="1" i="1" dirty="0">
                <a:latin typeface="Times New Roman" pitchFamily="18" charset="0"/>
                <a:cs typeface="Times New Roman" pitchFamily="18" charset="0"/>
              </a:rPr>
              <a:t>	</a:t>
            </a:r>
            <a:endParaRPr lang="ro-RO" sz="18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ro-RO" b="1" i="1" dirty="0"/>
              <a:t>3. </a:t>
            </a:r>
            <a:r>
              <a:rPr lang="ro-RO" b="1" i="1" dirty="0" smtClean="0"/>
              <a:t>Obiective</a:t>
            </a:r>
            <a:endParaRPr lang="ro-RO" b="1" i="1" dirty="0"/>
          </a:p>
          <a:p>
            <a:pPr>
              <a:lnSpc>
                <a:spcPct val="150000"/>
              </a:lnSpc>
              <a:buNone/>
            </a:pPr>
            <a:r>
              <a:rPr lang="en-US" b="1" i="1" dirty="0"/>
              <a:t>4. </a:t>
            </a:r>
            <a:r>
              <a:rPr lang="en-US" b="1" i="1" dirty="0" err="1"/>
              <a:t>Arhitectura</a:t>
            </a:r>
            <a:r>
              <a:rPr lang="en-US" b="1" i="1" dirty="0"/>
              <a:t> </a:t>
            </a:r>
            <a:r>
              <a:rPr lang="ro-RO" b="1" i="1" dirty="0" smtClean="0"/>
              <a:t>sistemului. Tehnologii folosite</a:t>
            </a:r>
            <a:endParaRPr lang="en-US" b="1" i="1" dirty="0"/>
          </a:p>
          <a:p>
            <a:pPr>
              <a:lnSpc>
                <a:spcPct val="150000"/>
              </a:lnSpc>
              <a:buNone/>
            </a:pPr>
            <a:r>
              <a:rPr lang="en-US" b="1" i="1" dirty="0"/>
              <a:t>5. </a:t>
            </a:r>
            <a:r>
              <a:rPr lang="en-US" b="1" i="1" dirty="0" err="1"/>
              <a:t>Prezentarea</a:t>
            </a:r>
            <a:r>
              <a:rPr lang="en-US" b="1" i="1" dirty="0"/>
              <a:t> </a:t>
            </a:r>
            <a:r>
              <a:rPr lang="en-US" b="1" i="1" dirty="0" err="1"/>
              <a:t>aplica</a:t>
            </a:r>
            <a:r>
              <a:rPr lang="ro-RO" b="1" i="1" dirty="0"/>
              <a:t>ției</a:t>
            </a:r>
          </a:p>
          <a:p>
            <a:pPr>
              <a:lnSpc>
                <a:spcPct val="150000"/>
              </a:lnSpc>
              <a:buNone/>
            </a:pPr>
            <a:r>
              <a:rPr lang="ro-RO" b="1" dirty="0"/>
              <a:t>6. </a:t>
            </a:r>
            <a:r>
              <a:rPr lang="ro-RO" b="1" i="1" dirty="0" smtClean="0"/>
              <a:t>Rezultate experimentale</a:t>
            </a:r>
            <a:endParaRPr lang="en-US" b="1" dirty="0"/>
          </a:p>
          <a:p>
            <a:pPr>
              <a:lnSpc>
                <a:spcPct val="150000"/>
              </a:lnSpc>
              <a:buNone/>
            </a:pPr>
            <a:r>
              <a:rPr lang="ro-RO" b="1" i="1" dirty="0"/>
              <a:t>7.</a:t>
            </a:r>
            <a:r>
              <a:rPr lang="en-US" b="1" i="1" dirty="0" err="1"/>
              <a:t>Concluzii</a:t>
            </a:r>
            <a:r>
              <a:rPr lang="ro-RO" b="1" i="1" dirty="0"/>
              <a:t> </a:t>
            </a:r>
            <a:endParaRPr lang="en-US" b="1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ro-RO" dirty="0"/>
              <a:t>/</a:t>
            </a:r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xmlns="" val="28582385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solidFill>
                  <a:srgbClr val="0070C0"/>
                </a:solidFill>
              </a:rPr>
              <a:t>1.Introducere</a:t>
            </a:r>
            <a:r>
              <a:rPr lang="ro-RO" b="1" cap="none" dirty="0" smtClean="0">
                <a:solidFill>
                  <a:srgbClr val="0070C0"/>
                </a:solidFill>
              </a:rPr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696200" cy="4873752"/>
          </a:xfrm>
        </p:spPr>
        <p:txBody>
          <a:bodyPr/>
          <a:lstStyle/>
          <a:p>
            <a:r>
              <a:rPr lang="ro-RO" dirty="0" smtClean="0"/>
              <a:t>Context</a:t>
            </a:r>
          </a:p>
          <a:p>
            <a:pPr lvl="1"/>
            <a:r>
              <a:rPr lang="ro-RO" sz="1800" dirty="0" smtClean="0"/>
              <a:t>Calitatea aerului - poluarea</a:t>
            </a:r>
          </a:p>
          <a:p>
            <a:pPr lvl="1"/>
            <a:endParaRPr lang="ro-RO" sz="1800" dirty="0" smtClean="0"/>
          </a:p>
          <a:p>
            <a:endParaRPr lang="ro-RO" dirty="0" smtClean="0"/>
          </a:p>
          <a:p>
            <a:r>
              <a:rPr lang="ro-RO" dirty="0" smtClean="0"/>
              <a:t>Problema </a:t>
            </a:r>
          </a:p>
          <a:p>
            <a:pPr lvl="1"/>
            <a:r>
              <a:rPr lang="ro-RO" sz="1800" dirty="0" smtClean="0"/>
              <a:t>Studiul calității aerului cu senzori </a:t>
            </a:r>
          </a:p>
          <a:p>
            <a:pPr lvl="1"/>
            <a:r>
              <a:rPr lang="ro-RO" sz="1800" dirty="0" smtClean="0"/>
              <a:t>Calitatea aerului în timp real, local</a:t>
            </a:r>
          </a:p>
          <a:p>
            <a:pPr lvl="1"/>
            <a:endParaRPr lang="ro-RO" sz="1800" dirty="0" smtClean="0"/>
          </a:p>
          <a:p>
            <a:pPr lvl="1"/>
            <a:endParaRPr lang="ro-RO" sz="1800" dirty="0" smtClean="0"/>
          </a:p>
          <a:p>
            <a:r>
              <a:rPr lang="ro-RO" dirty="0" smtClean="0"/>
              <a:t>Soluție</a:t>
            </a:r>
          </a:p>
          <a:p>
            <a:pPr lvl="1"/>
            <a:r>
              <a:rPr lang="ro-RO" sz="1800" dirty="0" smtClean="0"/>
              <a:t>Aplicație mobilă monitorizare – Dispozitiv portabil cu senzori de poluare</a:t>
            </a:r>
          </a:p>
          <a:p>
            <a:pPr lvl="1"/>
            <a:r>
              <a:rPr lang="ro-RO" sz="1800" dirty="0" smtClean="0"/>
              <a:t>Studiu funcționare senzori</a:t>
            </a:r>
          </a:p>
          <a:p>
            <a:pPr lvl="1"/>
            <a:endParaRPr lang="ro-RO" sz="1800" dirty="0" smtClean="0"/>
          </a:p>
          <a:p>
            <a:pPr>
              <a:buNone/>
            </a:pPr>
            <a:endParaRPr lang="ro-RO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ro-RO" smtClean="0"/>
              <a:t> of 10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b="1" cap="none" dirty="0" smtClean="0">
                <a:solidFill>
                  <a:srgbClr val="0070C0"/>
                </a:solidFill>
              </a:rPr>
              <a:t>2. Analiza Stadiului Actual în Domeniul Problemei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o-RO" dirty="0" smtClean="0"/>
              <a:t>Proiect </a:t>
            </a:r>
            <a:r>
              <a:rPr lang="ro-RO" i="1" dirty="0" smtClean="0"/>
              <a:t>uSense</a:t>
            </a:r>
            <a:r>
              <a:rPr lang="ro-RO" dirty="0" smtClean="0"/>
              <a:t> </a:t>
            </a:r>
          </a:p>
          <a:p>
            <a:pPr lvl="1"/>
            <a:r>
              <a:rPr lang="ro-RO" sz="1800" dirty="0" smtClean="0"/>
              <a:t>Monitorizare AQI urban</a:t>
            </a:r>
          </a:p>
          <a:p>
            <a:pPr lvl="1"/>
            <a:r>
              <a:rPr lang="ro-RO" sz="1800" dirty="0" smtClean="0"/>
              <a:t>Wi-fi</a:t>
            </a:r>
          </a:p>
          <a:p>
            <a:pPr lvl="1"/>
            <a:r>
              <a:rPr lang="ro-RO" sz="1800" dirty="0" smtClean="0"/>
              <a:t>Rețea de senzori</a:t>
            </a:r>
          </a:p>
          <a:p>
            <a:pPr lvl="1"/>
            <a:r>
              <a:rPr lang="ro-RO" sz="1800" dirty="0" smtClean="0"/>
              <a:t>Senzori ieftini - calibrare</a:t>
            </a:r>
          </a:p>
          <a:p>
            <a:endParaRPr lang="ro-RO" dirty="0" smtClean="0"/>
          </a:p>
          <a:p>
            <a:r>
              <a:rPr lang="ro-RO" dirty="0" smtClean="0"/>
              <a:t> Proiect </a:t>
            </a:r>
            <a:r>
              <a:rPr lang="en-US" dirty="0" smtClean="0"/>
              <a:t>[3]</a:t>
            </a:r>
            <a:r>
              <a:rPr lang="ro-RO" dirty="0" smtClean="0"/>
              <a:t> – AQI interior</a:t>
            </a:r>
          </a:p>
          <a:p>
            <a:pPr lvl="1"/>
            <a:r>
              <a:rPr lang="ro-RO" sz="1800" dirty="0" smtClean="0"/>
              <a:t>Algoritm AQI adaptat la schimbari dinamice</a:t>
            </a:r>
          </a:p>
          <a:p>
            <a:pPr lvl="1"/>
            <a:r>
              <a:rPr lang="ro-RO" sz="1800" dirty="0" smtClean="0"/>
              <a:t>Wi-fi, Bluetooth</a:t>
            </a:r>
          </a:p>
          <a:p>
            <a:pPr lvl="1"/>
            <a:r>
              <a:rPr lang="ro-RO" sz="1800" dirty="0" smtClean="0"/>
              <a:t>Senzori ieftini : </a:t>
            </a:r>
            <a:r>
              <a:rPr lang="ro-RO" sz="1800" dirty="0" smtClean="0"/>
              <a:t>MQ7 </a:t>
            </a:r>
            <a:r>
              <a:rPr lang="ro-RO" sz="1800" dirty="0" smtClean="0"/>
              <a:t>, Sharp PM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ro-RO" smtClean="0"/>
              <a:t> of 10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5410200"/>
            <a:ext cx="1200150" cy="98329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5486400"/>
            <a:ext cx="1228725" cy="93525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4724400"/>
            <a:ext cx="2676525" cy="172212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b="1" cap="none" dirty="0">
                <a:solidFill>
                  <a:srgbClr val="0070C0"/>
                </a:solidFill>
              </a:rPr>
              <a:t>1.Introducere. </a:t>
            </a:r>
            <a:r>
              <a:rPr lang="en-US" b="1" cap="none" dirty="0" err="1">
                <a:solidFill>
                  <a:srgbClr val="0070C0"/>
                </a:solidFill>
              </a:rPr>
              <a:t>Tema</a:t>
            </a:r>
            <a:r>
              <a:rPr lang="en-US" b="1" cap="none" dirty="0">
                <a:solidFill>
                  <a:srgbClr val="0070C0"/>
                </a:solidFill>
              </a:rPr>
              <a:t> </a:t>
            </a:r>
            <a:r>
              <a:rPr lang="en-US" b="1" cap="none" dirty="0" err="1">
                <a:solidFill>
                  <a:srgbClr val="0070C0"/>
                </a:solidFill>
              </a:rPr>
              <a:t>proiectului</a:t>
            </a:r>
            <a:endParaRPr lang="ro-RO" b="1" cap="none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ro-RO" dirty="0"/>
              <a:t>/</a:t>
            </a:r>
            <a:r>
              <a:rPr lang="en-US" dirty="0"/>
              <a:t>16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905000"/>
            <a:ext cx="7467600" cy="456895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ro-RO" sz="2000" dirty="0">
                <a:latin typeface="Calibri" pitchFamily="34" charset="0"/>
                <a:cs typeface="Calibri" pitchFamily="34" charset="0"/>
              </a:rPr>
              <a:t>A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plica</a:t>
            </a:r>
            <a:r>
              <a:rPr lang="ro-RO" sz="2000" dirty="0">
                <a:latin typeface="Calibri" pitchFamily="34" charset="0"/>
                <a:cs typeface="Calibri" pitchFamily="34" charset="0"/>
              </a:rPr>
              <a:t>ție desktop și </a:t>
            </a:r>
            <a:r>
              <a:rPr lang="ro-RO" sz="2000" dirty="0" smtClean="0">
                <a:latin typeface="Calibri" pitchFamily="34" charset="0"/>
                <a:cs typeface="Calibri" pitchFamily="34" charset="0"/>
              </a:rPr>
              <a:t>mob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il</a:t>
            </a:r>
            <a:r>
              <a:rPr lang="ro-RO" sz="2000" dirty="0" smtClean="0">
                <a:latin typeface="Calibri" pitchFamily="34" charset="0"/>
                <a:cs typeface="Calibri" pitchFamily="34" charset="0"/>
              </a:rPr>
              <a:t>ă </a:t>
            </a:r>
            <a:r>
              <a:rPr lang="ro-RO" sz="2000" dirty="0">
                <a:latin typeface="Calibri" pitchFamily="34" charset="0"/>
                <a:cs typeface="Calibri" pitchFamily="34" charset="0"/>
              </a:rPr>
              <a:t>folosite pentru:</a:t>
            </a:r>
          </a:p>
          <a:p>
            <a:pPr lvl="1"/>
            <a:r>
              <a:rPr lang="ro-RO" sz="1700" dirty="0" smtClean="0">
                <a:latin typeface="Calibri" pitchFamily="34" charset="0"/>
                <a:cs typeface="Calibri" pitchFamily="34" charset="0"/>
              </a:rPr>
              <a:t>predarea cursurilor cu videoproiector pe tablă albă</a:t>
            </a:r>
          </a:p>
          <a:p>
            <a:pPr lvl="1"/>
            <a:r>
              <a:rPr lang="ro-RO" sz="1700" dirty="0" smtClean="0">
                <a:latin typeface="Calibri" pitchFamily="34" charset="0"/>
                <a:cs typeface="Calibri" pitchFamily="34" charset="0"/>
              </a:rPr>
              <a:t>fotografiere </a:t>
            </a:r>
            <a:r>
              <a:rPr lang="ro-RO" sz="1700" dirty="0">
                <a:latin typeface="Calibri" pitchFamily="34" charset="0"/>
                <a:cs typeface="Calibri" pitchFamily="34" charset="0"/>
              </a:rPr>
              <a:t>programatică</a:t>
            </a:r>
          </a:p>
          <a:p>
            <a:pPr lvl="1"/>
            <a:r>
              <a:rPr lang="ro-RO" sz="1700" dirty="0" smtClean="0">
                <a:latin typeface="Calibri" pitchFamily="34" charset="0"/>
                <a:cs typeface="Calibri" pitchFamily="34" charset="0"/>
              </a:rPr>
              <a:t>editare</a:t>
            </a:r>
            <a:r>
              <a:rPr lang="en-US" sz="17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ro-RO" sz="1700" dirty="0" smtClean="0">
                <a:latin typeface="Calibri" pitchFamily="34" charset="0"/>
                <a:cs typeface="Calibri" pitchFamily="34" charset="0"/>
              </a:rPr>
              <a:t>și memorare </a:t>
            </a:r>
            <a:r>
              <a:rPr lang="ro-RO" sz="1700" dirty="0">
                <a:latin typeface="Calibri" pitchFamily="34" charset="0"/>
                <a:cs typeface="Calibri" pitchFamily="34" charset="0"/>
              </a:rPr>
              <a:t>poze </a:t>
            </a:r>
          </a:p>
          <a:p>
            <a:pPr lvl="1"/>
            <a:r>
              <a:rPr lang="ro-RO" sz="1700" dirty="0" smtClean="0">
                <a:latin typeface="Calibri" pitchFamily="34" charset="0"/>
                <a:cs typeface="Calibri" pitchFamily="34" charset="0"/>
              </a:rPr>
              <a:t>afișare </a:t>
            </a:r>
            <a:r>
              <a:rPr lang="ro-RO" sz="1700" dirty="0">
                <a:latin typeface="Calibri" pitchFamily="34" charset="0"/>
                <a:cs typeface="Calibri" pitchFamily="34" charset="0"/>
              </a:rPr>
              <a:t>pe ecran secundar</a:t>
            </a:r>
          </a:p>
          <a:p>
            <a:pPr lvl="1">
              <a:buNone/>
            </a:pPr>
            <a:endParaRPr lang="ro-RO" sz="1700" dirty="0" smtClean="0">
              <a:latin typeface="Calibri" pitchFamily="34" charset="0"/>
              <a:cs typeface="Calibri" pitchFamily="34" charset="0"/>
            </a:endParaRPr>
          </a:p>
          <a:p>
            <a:pPr lvl="1"/>
            <a:endParaRPr lang="ro-RO" sz="1700" dirty="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ro-RO" sz="2000" dirty="0" smtClean="0">
              <a:latin typeface="Calibri" pitchFamily="34" charset="0"/>
              <a:cs typeface="Calibri" pitchFamily="34" charset="0"/>
            </a:endParaRPr>
          </a:p>
          <a:p>
            <a:r>
              <a:rPr lang="ro-RO" sz="2000" dirty="0" smtClean="0">
                <a:latin typeface="Calibri" pitchFamily="34" charset="0"/>
                <a:cs typeface="Calibri" pitchFamily="34" charset="0"/>
              </a:rPr>
              <a:t>C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ontrolul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direct </a:t>
            </a:r>
            <a:r>
              <a:rPr lang="ro-RO" sz="2000" dirty="0" smtClean="0">
                <a:latin typeface="Calibri" pitchFamily="34" charset="0"/>
                <a:cs typeface="Calibri" pitchFamily="34" charset="0"/>
              </a:rPr>
              <a:t>ș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i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de la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distanță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a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unei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camere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foto</a:t>
            </a: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ro-RO" sz="2000" b="1" dirty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ro-RO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2400" y="1600200"/>
            <a:ext cx="728661" cy="69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Imagini pentru photo camera ic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772400" y="2743200"/>
            <a:ext cx="952120" cy="762000"/>
          </a:xfrm>
          <a:prstGeom prst="rect">
            <a:avLst/>
          </a:prstGeom>
          <a:noFill/>
        </p:spPr>
      </p:pic>
      <p:pic>
        <p:nvPicPr>
          <p:cNvPr id="9" name="Picture 8" descr="Imagini pentru computer/laptop ic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3886200"/>
            <a:ext cx="990600" cy="990600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10400" y="5410200"/>
            <a:ext cx="1134757" cy="114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1983938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467600" cy="674688"/>
          </a:xfrm>
        </p:spPr>
        <p:txBody>
          <a:bodyPr anchor="b" anchorCtr="0"/>
          <a:lstStyle/>
          <a:p>
            <a:pPr fontAlgn="auto">
              <a:spcAft>
                <a:spcPts val="0"/>
              </a:spcAft>
              <a:defRPr/>
            </a:pPr>
            <a:r>
              <a:rPr lang="en-US" b="1" cap="none" dirty="0">
                <a:solidFill>
                  <a:srgbClr val="0070C0"/>
                </a:solidFill>
              </a:rPr>
              <a:t>1.Introducere. </a:t>
            </a:r>
            <a:r>
              <a:rPr lang="en-US" b="1" cap="none" dirty="0" err="1">
                <a:solidFill>
                  <a:srgbClr val="0070C0"/>
                </a:solidFill>
              </a:rPr>
              <a:t>Tema</a:t>
            </a:r>
            <a:r>
              <a:rPr lang="en-US" b="1" cap="none" dirty="0">
                <a:solidFill>
                  <a:srgbClr val="0070C0"/>
                </a:solidFill>
              </a:rPr>
              <a:t> </a:t>
            </a:r>
            <a:r>
              <a:rPr lang="en-US" b="1" cap="none" dirty="0" err="1">
                <a:solidFill>
                  <a:srgbClr val="0070C0"/>
                </a:solidFill>
              </a:rPr>
              <a:t>proiectului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6553200" cy="4873625"/>
          </a:xfrm>
        </p:spPr>
        <p:txBody>
          <a:bodyPr>
            <a:normAutofit/>
          </a:bodyPr>
          <a:lstStyle/>
          <a:p>
            <a:pPr algn="just">
              <a:buNone/>
            </a:pPr>
            <a:endParaRPr lang="ro-RO" sz="2000" dirty="0">
              <a:latin typeface="Calibri" pitchFamily="34" charset="0"/>
              <a:cs typeface="Calibri" pitchFamily="34" charset="0"/>
            </a:endParaRPr>
          </a:p>
          <a:p>
            <a:pPr algn="just">
              <a:spcAft>
                <a:spcPts val="600"/>
              </a:spcAft>
            </a:pPr>
            <a:r>
              <a:rPr lang="ro-RO" sz="2000" b="1" dirty="0">
                <a:latin typeface="Calibri" pitchFamily="34" charset="0"/>
                <a:cs typeface="Calibri" pitchFamily="34" charset="0"/>
              </a:rPr>
              <a:t> Utili</a:t>
            </a:r>
            <a:r>
              <a:rPr lang="en-US" sz="2000" b="1" dirty="0" err="1">
                <a:latin typeface="Calibri" pitchFamily="34" charset="0"/>
                <a:cs typeface="Calibri" pitchFamily="34" charset="0"/>
              </a:rPr>
              <a:t>tate</a:t>
            </a:r>
            <a:r>
              <a:rPr lang="ro-RO" sz="2000" b="1" dirty="0">
                <a:latin typeface="Calibri" pitchFamily="34" charset="0"/>
                <a:cs typeface="Calibri" pitchFamily="34" charset="0"/>
              </a:rPr>
              <a:t> practică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-</a:t>
            </a:r>
            <a:r>
              <a:rPr lang="ro-RO" sz="2000" dirty="0">
                <a:latin typeface="Calibri" pitchFamily="34" charset="0"/>
                <a:cs typeface="Calibri" pitchFamily="34" charset="0"/>
              </a:rPr>
              <a:t> la predarea cursurilor 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lvl="1" algn="just"/>
            <a:r>
              <a:rPr lang="en-US" sz="1700" dirty="0">
                <a:latin typeface="Calibri" pitchFamily="34" charset="0"/>
                <a:cs typeface="Calibri" pitchFamily="34" charset="0"/>
              </a:rPr>
              <a:t>C</a:t>
            </a:r>
            <a:r>
              <a:rPr lang="ro-RO" sz="1700" dirty="0">
                <a:latin typeface="Calibri" pitchFamily="34" charset="0"/>
                <a:cs typeface="Calibri" pitchFamily="34" charset="0"/>
              </a:rPr>
              <a:t>lient: Facultatea de Arhitectură și Urbanism și alte școli</a:t>
            </a:r>
            <a:endParaRPr lang="en-US" sz="1700" dirty="0">
              <a:latin typeface="Calibri" pitchFamily="34" charset="0"/>
              <a:cs typeface="Calibri" pitchFamily="34" charset="0"/>
            </a:endParaRPr>
          </a:p>
          <a:p>
            <a:pPr lvl="1" algn="just"/>
            <a:r>
              <a:rPr lang="en-US" sz="1700" dirty="0">
                <a:latin typeface="Calibri" pitchFamily="34" charset="0"/>
                <a:cs typeface="Calibri" pitchFamily="34" charset="0"/>
              </a:rPr>
              <a:t>Un </a:t>
            </a:r>
            <a:r>
              <a:rPr lang="en-US" sz="1700" dirty="0" err="1">
                <a:latin typeface="Calibri" pitchFamily="34" charset="0"/>
                <a:cs typeface="Calibri" pitchFamily="34" charset="0"/>
              </a:rPr>
              <a:t>nou</a:t>
            </a:r>
            <a:r>
              <a:rPr lang="en-US" sz="1700" dirty="0">
                <a:latin typeface="Calibri" pitchFamily="34" charset="0"/>
                <a:cs typeface="Calibri" pitchFamily="34" charset="0"/>
              </a:rPr>
              <a:t> mod de </a:t>
            </a:r>
            <a:r>
              <a:rPr lang="en-US" sz="1700" dirty="0" err="1">
                <a:latin typeface="Calibri" pitchFamily="34" charset="0"/>
                <a:cs typeface="Calibri" pitchFamily="34" charset="0"/>
              </a:rPr>
              <a:t>predare</a:t>
            </a:r>
            <a:endParaRPr lang="ro-RO" sz="2000" dirty="0">
              <a:latin typeface="Calibri" pitchFamily="34" charset="0"/>
              <a:cs typeface="Calibri" pitchFamily="34" charset="0"/>
            </a:endParaRPr>
          </a:p>
          <a:p>
            <a:pPr algn="just">
              <a:buNone/>
            </a:pP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algn="just">
              <a:spcAft>
                <a:spcPts val="600"/>
              </a:spcAft>
            </a:pPr>
            <a:r>
              <a:rPr lang="ro-RO" sz="2000" b="1" dirty="0">
                <a:latin typeface="Calibri" pitchFamily="34" charset="0"/>
                <a:cs typeface="Calibri" pitchFamily="34" charset="0"/>
              </a:rPr>
              <a:t>Context</a:t>
            </a:r>
            <a:endParaRPr lang="ro-RO" sz="2000" dirty="0">
              <a:latin typeface="Calibri" pitchFamily="34" charset="0"/>
              <a:cs typeface="Calibri" pitchFamily="34" charset="0"/>
            </a:endParaRPr>
          </a:p>
          <a:p>
            <a:pPr lvl="1" algn="just"/>
            <a:r>
              <a:rPr lang="ro-RO" sz="1700" dirty="0">
                <a:latin typeface="Calibri" pitchFamily="34" charset="0"/>
                <a:cs typeface="Calibri" pitchFamily="34" charset="0"/>
              </a:rPr>
              <a:t>Schimbare table negre în albe</a:t>
            </a:r>
          </a:p>
          <a:p>
            <a:pPr lvl="1" algn="just"/>
            <a:r>
              <a:rPr lang="ro-RO" sz="1700" dirty="0">
                <a:latin typeface="Calibri" pitchFamily="34" charset="0"/>
                <a:cs typeface="Calibri" pitchFamily="34" charset="0"/>
              </a:rPr>
              <a:t>Se dorește eficientizarea predării</a:t>
            </a:r>
            <a:endParaRPr lang="en-US" sz="1700" dirty="0">
              <a:latin typeface="Calibri" pitchFamily="34" charset="0"/>
              <a:cs typeface="Calibri" pitchFamily="34" charset="0"/>
            </a:endParaRPr>
          </a:p>
          <a:p>
            <a:pPr algn="just">
              <a:buNone/>
            </a:pPr>
            <a:r>
              <a:rPr lang="ro-RO" sz="2000" dirty="0">
                <a:latin typeface="Calibri" pitchFamily="34" charset="0"/>
                <a:cs typeface="Calibri" pitchFamily="34" charset="0"/>
              </a:rPr>
              <a:t>	</a:t>
            </a:r>
            <a:endParaRPr lang="en-US" dirty="0"/>
          </a:p>
          <a:p>
            <a:pPr algn="just"/>
            <a:r>
              <a:rPr lang="ro-RO" sz="1800" dirty="0" smtClean="0"/>
              <a:t>Parte a articolului științific</a:t>
            </a:r>
            <a:r>
              <a:rPr lang="en-US" sz="1800" dirty="0" smtClean="0"/>
              <a:t> :</a:t>
            </a:r>
            <a:r>
              <a:rPr lang="ro-RO" sz="1800" dirty="0" smtClean="0"/>
              <a:t> </a:t>
            </a:r>
            <a:r>
              <a:rPr lang="ro-RO" sz="1800" b="1" i="1" dirty="0" smtClean="0"/>
              <a:t>Whiteboard upgrade? Discussing specific</a:t>
            </a:r>
            <a:r>
              <a:rPr lang="en-US" sz="1800" b="1" i="1" dirty="0" smtClean="0"/>
              <a:t> </a:t>
            </a:r>
            <a:r>
              <a:rPr lang="ro-RO" sz="1800" b="1" i="1" dirty="0" smtClean="0"/>
              <a:t>needs for architecture and design,</a:t>
            </a:r>
            <a:r>
              <a:rPr lang="ro-RO" sz="1800" b="1" dirty="0" smtClean="0"/>
              <a:t> </a:t>
            </a:r>
            <a:r>
              <a:rPr lang="ro-RO" sz="1800" dirty="0" smtClean="0"/>
              <a:t>Phd. Lect. Arch. Camil O. Milincu, Phd.  Arch. Otilia A. Tudoran,  Politehnica University Timișoara – Faculty of Achitecture, Romania.</a:t>
            </a:r>
            <a:endParaRPr lang="en-US" sz="1800" dirty="0" smtClean="0"/>
          </a:p>
          <a:p>
            <a:pPr marL="0" indent="0" algn="just" fontAlgn="auto">
              <a:spcAft>
                <a:spcPts val="0"/>
              </a:spcAft>
              <a:buFont typeface="Wingdings"/>
              <a:buNone/>
              <a:defRPr/>
            </a:pP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ro-RO" dirty="0"/>
              <a:t>/</a:t>
            </a:r>
            <a:r>
              <a:rPr lang="en-US" dirty="0"/>
              <a:t>16</a:t>
            </a: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2400" y="1600200"/>
            <a:ext cx="728661" cy="69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4" descr="Imagini pentru photo camera ic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772400" y="2743200"/>
            <a:ext cx="952120" cy="762000"/>
          </a:xfrm>
          <a:prstGeom prst="rect">
            <a:avLst/>
          </a:prstGeom>
          <a:noFill/>
        </p:spPr>
      </p:pic>
      <p:pic>
        <p:nvPicPr>
          <p:cNvPr id="36872" name="Picture 8" descr="Imagini pentru computer/laptop ic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3886200"/>
            <a:ext cx="990600" cy="990600"/>
          </a:xfrm>
          <a:prstGeom prst="rect">
            <a:avLst/>
          </a:prstGeom>
          <a:noFill/>
        </p:spPr>
      </p:pic>
      <p:pic>
        <p:nvPicPr>
          <p:cNvPr id="3687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10400" y="5410200"/>
            <a:ext cx="1134757" cy="114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1170279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7467600" cy="639762"/>
          </a:xfrm>
        </p:spPr>
        <p:txBody>
          <a:bodyPr anchor="t">
            <a:normAutofit/>
          </a:bodyPr>
          <a:lstStyle/>
          <a:p>
            <a:pPr lvl="1"/>
            <a:r>
              <a:rPr lang="en-US" sz="2800" b="1" cap="none" dirty="0">
                <a:solidFill>
                  <a:srgbClr val="0070C0"/>
                </a:solidFill>
              </a:rPr>
              <a:t>2. </a:t>
            </a:r>
            <a:r>
              <a:rPr lang="en-US" sz="2800" b="1" cap="none" dirty="0" err="1">
                <a:solidFill>
                  <a:srgbClr val="0070C0"/>
                </a:solidFill>
              </a:rPr>
              <a:t>Obiective</a:t>
            </a:r>
            <a:r>
              <a:rPr lang="en-US" sz="2800" b="1" dirty="0">
                <a:solidFill>
                  <a:srgbClr val="0070C0"/>
                </a:solidFill>
              </a:rPr>
              <a:t>.</a:t>
            </a:r>
            <a:r>
              <a:rPr lang="en-US" sz="2800" b="1" cap="none" dirty="0">
                <a:solidFill>
                  <a:srgbClr val="0070C0"/>
                </a:solidFill>
              </a:rPr>
              <a:t> </a:t>
            </a:r>
            <a:r>
              <a:rPr lang="en-US" sz="2800" b="1" cap="none" dirty="0" err="1">
                <a:solidFill>
                  <a:srgbClr val="0070C0"/>
                </a:solidFill>
              </a:rPr>
              <a:t>Privire</a:t>
            </a:r>
            <a:r>
              <a:rPr lang="en-US" sz="2800" b="1" cap="none" dirty="0">
                <a:solidFill>
                  <a:srgbClr val="0070C0"/>
                </a:solidFill>
              </a:rPr>
              <a:t> de </a:t>
            </a:r>
            <a:r>
              <a:rPr lang="en-US" sz="2800" b="1" cap="none" dirty="0" err="1">
                <a:solidFill>
                  <a:srgbClr val="0070C0"/>
                </a:solidFill>
              </a:rPr>
              <a:t>ansamblu</a:t>
            </a:r>
            <a:endParaRPr lang="it-IT" sz="2800" b="1" dirty="0">
              <a:solidFill>
                <a:srgbClr val="0070C0"/>
              </a:solidFill>
              <a:latin typeface="+mn-lt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838200"/>
            <a:ext cx="6858000" cy="2362200"/>
          </a:xfrm>
        </p:spPr>
        <p:txBody>
          <a:bodyPr>
            <a:normAutofit/>
          </a:bodyPr>
          <a:lstStyle/>
          <a:p>
            <a:pPr marL="731520" lvl="1" algn="just">
              <a:defRPr/>
            </a:pPr>
            <a:r>
              <a:rPr lang="ro-RO" sz="1900" dirty="0" smtClean="0"/>
              <a:t>Variantă  accesibilă</a:t>
            </a:r>
            <a:r>
              <a:rPr lang="en-US" sz="1900" dirty="0" smtClean="0"/>
              <a:t>, minimalist</a:t>
            </a:r>
            <a:r>
              <a:rPr lang="ro-RO" sz="1900" dirty="0" smtClean="0"/>
              <a:t>ă a </a:t>
            </a:r>
            <a:r>
              <a:rPr lang="ro-RO" sz="1900" dirty="0"/>
              <a:t>smart-boardurilor</a:t>
            </a:r>
            <a:endParaRPr lang="en-US" sz="1900" dirty="0"/>
          </a:p>
          <a:p>
            <a:pPr marL="457200" lvl="1" indent="0" algn="just">
              <a:buNone/>
              <a:defRPr/>
            </a:pPr>
            <a:endParaRPr lang="ro-RO" sz="1900" dirty="0"/>
          </a:p>
          <a:p>
            <a:pPr marL="731520" lvl="1" algn="just">
              <a:defRPr/>
            </a:pPr>
            <a:r>
              <a:rPr lang="en-US" sz="1900" dirty="0" smtClean="0"/>
              <a:t>R</a:t>
            </a:r>
            <a:r>
              <a:rPr lang="ro-RO" sz="1900" dirty="0" smtClean="0"/>
              <a:t>andamentul </a:t>
            </a:r>
            <a:r>
              <a:rPr lang="ro-RO" sz="1900" dirty="0"/>
              <a:t>predării </a:t>
            </a:r>
            <a:r>
              <a:rPr lang="ro-RO" sz="1900" dirty="0" smtClean="0"/>
              <a:t>cursurilo</a:t>
            </a:r>
            <a:r>
              <a:rPr lang="en-US" sz="1900" dirty="0" smtClean="0"/>
              <a:t>r</a:t>
            </a:r>
            <a:r>
              <a:rPr lang="ro-RO" sz="1900" dirty="0" smtClean="0"/>
              <a:t> =</a:t>
            </a:r>
            <a:r>
              <a:rPr lang="en-US" sz="1900" dirty="0" smtClean="0"/>
              <a:t>&gt; </a:t>
            </a:r>
            <a:r>
              <a:rPr lang="en-US" sz="1900" dirty="0" err="1" smtClean="0"/>
              <a:t>digitalizare</a:t>
            </a:r>
            <a:endParaRPr lang="en-US" sz="1900" dirty="0"/>
          </a:p>
          <a:p>
            <a:pPr marL="457200" lvl="1" indent="0" algn="just">
              <a:buNone/>
              <a:defRPr/>
            </a:pPr>
            <a:endParaRPr lang="ro-RO" sz="1900" dirty="0"/>
          </a:p>
          <a:p>
            <a:pPr marL="731520" lvl="1" algn="just">
              <a:defRPr/>
            </a:pPr>
            <a:r>
              <a:rPr lang="en-US" sz="1900" dirty="0" smtClean="0"/>
              <a:t>S</a:t>
            </a:r>
            <a:r>
              <a:rPr lang="ro-RO" sz="1900" dirty="0" smtClean="0"/>
              <a:t>uport </a:t>
            </a:r>
            <a:r>
              <a:rPr lang="ro-RO" sz="1900" dirty="0"/>
              <a:t>de curs pentru elevi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ro-RO" dirty="0"/>
              <a:t>/</a:t>
            </a:r>
            <a:r>
              <a:rPr lang="en-US" dirty="0" smtClean="0"/>
              <a:t>16</a:t>
            </a:r>
            <a:endParaRPr lang="en-US" dirty="0"/>
          </a:p>
        </p:txBody>
      </p:sp>
      <p:pic>
        <p:nvPicPr>
          <p:cNvPr id="9" name="Picture 8" descr="theth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918" y="3200401"/>
            <a:ext cx="4034118" cy="3581399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3200400"/>
            <a:ext cx="3962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6/16</a:t>
            </a:r>
          </a:p>
        </p:txBody>
      </p:sp>
      <p:pic>
        <p:nvPicPr>
          <p:cNvPr id="5" name="Picture 1" descr="D:\cursuri\LICENTA\WorkL-master\video\DSC09941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136775"/>
            <a:ext cx="7310438" cy="4568825"/>
          </a:xfrm>
          <a:prstGeom prst="rect">
            <a:avLst/>
          </a:prstGeom>
          <a:noFill/>
        </p:spPr>
      </p:pic>
      <p:sp>
        <p:nvSpPr>
          <p:cNvPr id="6" name="Substituent text 2">
            <a:extLst>
              <a:ext uri="{FF2B5EF4-FFF2-40B4-BE49-F238E27FC236}">
                <a16:creationId xmlns:a16="http://schemas.microsoft.com/office/drawing/2014/main" xmlns="" id="{25A77EDC-F1CF-4E2C-818C-2B75B1BC7DED}"/>
              </a:ext>
            </a:extLst>
          </p:cNvPr>
          <p:cNvSpPr txBox="1">
            <a:spLocks/>
          </p:cNvSpPr>
          <p:nvPr/>
        </p:nvSpPr>
        <p:spPr>
          <a:xfrm>
            <a:off x="533400" y="152400"/>
            <a:ext cx="6705600" cy="17526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lang="ro-RO" b="1" dirty="0"/>
              <a:t>3 </a:t>
            </a:r>
            <a:r>
              <a:rPr lang="en-US" b="1" dirty="0" err="1" smtClean="0"/>
              <a:t>subsisteme</a:t>
            </a:r>
            <a:r>
              <a:rPr lang="ro-RO" b="1" dirty="0" smtClean="0"/>
              <a:t>: </a:t>
            </a:r>
            <a:endParaRPr lang="ro-RO" b="1" dirty="0"/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ro-RO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lang="en-US" b="1" dirty="0">
                <a:solidFill>
                  <a:srgbClr val="C00000"/>
                </a:solidFill>
              </a:rPr>
              <a:t>		</a:t>
            </a:r>
            <a:r>
              <a:rPr kumimoji="0" lang="ro-RO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ro-RO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aplicație Desktop, cameră web/foto, videoproiector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lang="ro-RO" baseline="0" dirty="0">
                <a:solidFill>
                  <a:srgbClr val="C00000"/>
                </a:solidFill>
              </a:rPr>
              <a:t>		</a:t>
            </a:r>
            <a:r>
              <a:rPr lang="ro-RO" dirty="0"/>
              <a:t>- aplicația pe microcontrolerul Arduino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ro-RO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r>
              <a:rPr kumimoji="0" lang="ro-RO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ro-RO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aplicația mobilă Android –</a:t>
            </a:r>
            <a:r>
              <a:rPr lang="en-US" dirty="0"/>
              <a:t>”</a:t>
            </a:r>
            <a:r>
              <a:rPr lang="en-US" dirty="0" err="1"/>
              <a:t>telecomanda</a:t>
            </a:r>
            <a:r>
              <a:rPr lang="en-US" dirty="0"/>
              <a:t>”</a:t>
            </a:r>
            <a:endParaRPr kumimoji="0" lang="ro-RO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99" y="2133600"/>
            <a:ext cx="7385957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7467600" cy="5178552"/>
          </a:xfrm>
        </p:spPr>
        <p:txBody>
          <a:bodyPr>
            <a:normAutofit/>
          </a:bodyPr>
          <a:lstStyle/>
          <a:p>
            <a:r>
              <a:rPr lang="en-US" sz="2000" dirty="0" err="1"/>
              <a:t>Aplica</a:t>
            </a:r>
            <a:r>
              <a:rPr lang="ro-RO" sz="2000" dirty="0"/>
              <a:t>ția Desktop</a:t>
            </a:r>
          </a:p>
          <a:p>
            <a:pPr lvl="1">
              <a:lnSpc>
                <a:spcPct val="150000"/>
              </a:lnSpc>
            </a:pPr>
            <a:r>
              <a:rPr lang="ro-RO" sz="1700" dirty="0"/>
              <a:t>Platforma .NET Framework 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/>
              <a:t>Limbajul C#, Visual Studio 2017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/>
              <a:t>Fire de execuție multiple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/>
              <a:t>Biblioteci speciale: Aforge</a:t>
            </a:r>
            <a:r>
              <a:rPr lang="en-US" sz="1400" dirty="0" err="1"/>
              <a:t>.Net</a:t>
            </a:r>
            <a:r>
              <a:rPr lang="ro-RO" sz="1400" dirty="0"/>
              <a:t>, EmguCV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/>
              <a:t>Windows Forms și WPF(Windows Presentation Foundation)</a:t>
            </a:r>
          </a:p>
          <a:p>
            <a:pPr lvl="2">
              <a:lnSpc>
                <a:spcPct val="150000"/>
              </a:lnSpc>
            </a:pPr>
            <a:endParaRPr lang="en-US" sz="1400" dirty="0"/>
          </a:p>
          <a:p>
            <a:pPr lvl="2">
              <a:lnSpc>
                <a:spcPct val="150000"/>
              </a:lnSpc>
            </a:pPr>
            <a:endParaRPr lang="ro-RO" sz="1400" dirty="0"/>
          </a:p>
          <a:p>
            <a:pPr>
              <a:lnSpc>
                <a:spcPct val="150000"/>
              </a:lnSpc>
            </a:pPr>
            <a:r>
              <a:rPr lang="ro-RO" sz="2000" dirty="0"/>
              <a:t>Apilcația Mobilă</a:t>
            </a:r>
          </a:p>
          <a:p>
            <a:pPr lvl="1">
              <a:lnSpc>
                <a:spcPct val="150000"/>
              </a:lnSpc>
            </a:pPr>
            <a:r>
              <a:rPr lang="ro-RO" sz="1700" dirty="0"/>
              <a:t>Android, Android Studio</a:t>
            </a:r>
          </a:p>
          <a:p>
            <a:pPr lvl="1">
              <a:lnSpc>
                <a:spcPct val="150000"/>
              </a:lnSpc>
            </a:pPr>
            <a:r>
              <a:rPr lang="ro-RO" sz="1700" dirty="0"/>
              <a:t>Java </a:t>
            </a:r>
          </a:p>
          <a:p>
            <a:pPr lvl="1">
              <a:lnSpc>
                <a:spcPct val="150000"/>
              </a:lnSpc>
            </a:pPr>
            <a:r>
              <a:rPr lang="ro-RO" sz="1700" dirty="0"/>
              <a:t>Bluetooth sockets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7/16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lvl="1"/>
            <a:r>
              <a:rPr lang="en-US" sz="2800" b="1" dirty="0">
                <a:solidFill>
                  <a:srgbClr val="0070C0"/>
                </a:solidFill>
              </a:rPr>
              <a:t>3</a:t>
            </a:r>
            <a:r>
              <a:rPr lang="en-US" sz="2800" b="1" cap="none" dirty="0">
                <a:solidFill>
                  <a:srgbClr val="0070C0"/>
                </a:solidFill>
              </a:rPr>
              <a:t>. </a:t>
            </a:r>
            <a:r>
              <a:rPr lang="en-US" sz="2800" b="1" cap="none" dirty="0" err="1">
                <a:solidFill>
                  <a:srgbClr val="0070C0"/>
                </a:solidFill>
              </a:rPr>
              <a:t>Tehnologii</a:t>
            </a:r>
            <a:r>
              <a:rPr lang="en-US" sz="2800" b="1" cap="none" dirty="0">
                <a:solidFill>
                  <a:srgbClr val="0070C0"/>
                </a:solidFill>
              </a:rPr>
              <a:t> </a:t>
            </a:r>
            <a:r>
              <a:rPr lang="en-US" sz="2800" b="1" cap="none" dirty="0" err="1">
                <a:solidFill>
                  <a:srgbClr val="0070C0"/>
                </a:solidFill>
              </a:rPr>
              <a:t>folosite</a:t>
            </a:r>
            <a:endParaRPr lang="it-IT" sz="2800" b="1" dirty="0">
              <a:solidFill>
                <a:srgbClr val="0070C0"/>
              </a:solidFill>
              <a:latin typeface="+mn-lt"/>
              <a:cs typeface="Arial" pitchFamily="34" charset="0"/>
            </a:endParaRP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1524000"/>
            <a:ext cx="1876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1371600"/>
            <a:ext cx="137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2209800"/>
            <a:ext cx="1071561" cy="903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4419600"/>
            <a:ext cx="1143000" cy="1071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0800" y="4343400"/>
            <a:ext cx="192304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4" name="AutoShape 10" descr="Imagini pentru Bluetoo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6" name="AutoShape 12" descr="Imagini pentru Bluetoo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8" name="AutoShape 14" descr="Imagini pentru Bluetoo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57800" y="5867400"/>
            <a:ext cx="21050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2869</TotalTime>
  <Words>747</Words>
  <Application>Microsoft Office PowerPoint</Application>
  <PresentationFormat>On-screen Show (4:3)</PresentationFormat>
  <Paragraphs>207</Paragraphs>
  <Slides>18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Oriel</vt:lpstr>
      <vt:lpstr> Soluție Mobilă pentru Colectarea și Analiza Parametrilor de Calitate a Aerului  -Lucrare de Disertație-</vt:lpstr>
      <vt:lpstr>Cuprins </vt:lpstr>
      <vt:lpstr>1.Introducere </vt:lpstr>
      <vt:lpstr>2. Analiza Stadiului Actual în Domeniul Problemei</vt:lpstr>
      <vt:lpstr>1.Introducere. Tema proiectului</vt:lpstr>
      <vt:lpstr>1.Introducere. Tema proiectului</vt:lpstr>
      <vt:lpstr>2. Obiective. Privire de ansamblu</vt:lpstr>
      <vt:lpstr>Slide 8</vt:lpstr>
      <vt:lpstr>3. Tehnologii folosite</vt:lpstr>
      <vt:lpstr>Slide 10</vt:lpstr>
      <vt:lpstr>4. Arhitectura sistemului</vt:lpstr>
      <vt:lpstr>Slide 12</vt:lpstr>
      <vt:lpstr>5. Prezentarea Aplicației</vt:lpstr>
      <vt:lpstr>Slide 14</vt:lpstr>
      <vt:lpstr>Slide 15</vt:lpstr>
      <vt:lpstr>Problematici în utilizare</vt:lpstr>
      <vt:lpstr>Direcții de dezvoltare</vt:lpstr>
      <vt:lpstr>6. Concluzii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Creativitate si managementul inovatiei</dc:title>
  <dc:creator>Paul</dc:creator>
  <cp:lastModifiedBy>Windows User</cp:lastModifiedBy>
  <cp:revision>68</cp:revision>
  <dcterms:created xsi:type="dcterms:W3CDTF">2006-08-16T00:00:00Z</dcterms:created>
  <dcterms:modified xsi:type="dcterms:W3CDTF">2020-06-15T06:12:49Z</dcterms:modified>
</cp:coreProperties>
</file>